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2"/>
  </p:sldMasterIdLst>
  <p:notesMasterIdLst>
    <p:notesMasterId r:id="rId26"/>
  </p:notesMasterIdLst>
  <p:handoutMasterIdLst>
    <p:handoutMasterId r:id="rId27"/>
  </p:handoutMasterIdLst>
  <p:sldIdLst>
    <p:sldId id="259" r:id="rId3"/>
    <p:sldId id="260" r:id="rId4"/>
    <p:sldId id="283" r:id="rId5"/>
    <p:sldId id="292" r:id="rId6"/>
    <p:sldId id="280" r:id="rId7"/>
    <p:sldId id="286" r:id="rId8"/>
    <p:sldId id="284" r:id="rId9"/>
    <p:sldId id="291" r:id="rId10"/>
    <p:sldId id="306" r:id="rId11"/>
    <p:sldId id="294" r:id="rId12"/>
    <p:sldId id="285" r:id="rId13"/>
    <p:sldId id="295" r:id="rId14"/>
    <p:sldId id="299" r:id="rId15"/>
    <p:sldId id="300" r:id="rId16"/>
    <p:sldId id="301" r:id="rId17"/>
    <p:sldId id="302" r:id="rId18"/>
    <p:sldId id="297" r:id="rId19"/>
    <p:sldId id="298" r:id="rId20"/>
    <p:sldId id="296" r:id="rId21"/>
    <p:sldId id="303" r:id="rId22"/>
    <p:sldId id="304" r:id="rId23"/>
    <p:sldId id="288" r:id="rId24"/>
    <p:sldId id="270" r:id="rId25"/>
  </p:sldIdLst>
  <p:sldSz cx="12188825"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1152">
          <p15:clr>
            <a:srgbClr val="A4A3A4"/>
          </p15:clr>
        </p15:guide>
        <p15:guide id="5" orient="horz" pos="3360">
          <p15:clr>
            <a:srgbClr val="A4A3A4"/>
          </p15:clr>
        </p15:guide>
        <p15:guide id="6" orient="horz" pos="3072">
          <p15:clr>
            <a:srgbClr val="A4A3A4"/>
          </p15:clr>
        </p15:guide>
        <p15:guide id="7" orient="horz" pos="864">
          <p15:clr>
            <a:srgbClr val="A4A3A4"/>
          </p15:clr>
        </p15:guide>
        <p15:guide id="8" orient="horz" pos="528">
          <p15:clr>
            <a:srgbClr val="A4A3A4"/>
          </p15:clr>
        </p15:guide>
        <p15:guide id="9" orient="horz" pos="2784">
          <p15:clr>
            <a:srgbClr val="A4A3A4"/>
          </p15:clr>
        </p15:guide>
        <p15:guide id="10" pos="3839">
          <p15:clr>
            <a:srgbClr val="A4A3A4"/>
          </p15:clr>
        </p15:guide>
        <p15:guide id="11" pos="959">
          <p15:clr>
            <a:srgbClr val="A4A3A4"/>
          </p15:clr>
        </p15:guide>
        <p15:guide id="12" pos="7007">
          <p15:clr>
            <a:srgbClr val="A4A3A4"/>
          </p15:clr>
        </p15:guide>
        <p15:guide id="13" pos="6719">
          <p15:clr>
            <a:srgbClr val="A4A3A4"/>
          </p15:clr>
        </p15:guide>
        <p15:guide id="14" pos="6143">
          <p15:clr>
            <a:srgbClr val="A4A3A4"/>
          </p15:clr>
        </p15:guide>
        <p15:guide id="15" pos="3983">
          <p15:clr>
            <a:srgbClr val="A4A3A4"/>
          </p15:clr>
        </p15:guide>
        <p15:guide id="16" pos="527">
          <p15:clr>
            <a:srgbClr val="A4A3A4"/>
          </p15:clr>
        </p15:guide>
        <p15:guide id="17" pos="715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391" autoAdjust="0"/>
  </p:normalViewPr>
  <p:slideViewPr>
    <p:cSldViewPr>
      <p:cViewPr>
        <p:scale>
          <a:sx n="72" d="100"/>
          <a:sy n="72" d="100"/>
        </p:scale>
        <p:origin x="420" y="52"/>
      </p:cViewPr>
      <p:guideLst>
        <p:guide orient="horz" pos="2160"/>
        <p:guide orient="horz" pos="1008"/>
        <p:guide orient="horz" pos="3792"/>
        <p:guide orient="horz" pos="1152"/>
        <p:guide orient="horz" pos="3360"/>
        <p:guide orient="horz" pos="3072"/>
        <p:guide orient="horz" pos="864"/>
        <p:guide orient="horz" pos="528"/>
        <p:guide orient="horz" pos="2784"/>
        <p:guide pos="3839"/>
        <p:guide pos="959"/>
        <p:guide pos="7007"/>
        <p:guide pos="6719"/>
        <p:guide pos="6143"/>
        <p:guide pos="3983"/>
        <p:guide pos="527"/>
        <p:guide pos="7151"/>
      </p:guideLst>
    </p:cSldViewPr>
  </p:slideViewPr>
  <p:notesTextViewPr>
    <p:cViewPr>
      <p:scale>
        <a:sx n="1" d="1"/>
        <a:sy n="1" d="1"/>
      </p:scale>
      <p:origin x="0" y="0"/>
    </p:cViewPr>
  </p:notesTextViewPr>
  <p:notesViewPr>
    <p:cSldViewPr>
      <p:cViewPr varScale="1">
        <p:scale>
          <a:sx n="76" d="100"/>
          <a:sy n="76" d="100"/>
        </p:scale>
        <p:origin x="1680" y="96"/>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004A8D02-4E65-4CCD-8312-4AB164C6C77D}" type="datetimeFigureOut">
              <a:rPr lang="en-US"/>
              <a:t>9/12/2015</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7C119DBA-4540-49B3-8FA9-6259387ECF9E}" type="slidenum">
              <a:rPr/>
              <a:t>‹#›</a:t>
            </a:fld>
            <a:endParaRPr/>
          </a:p>
        </p:txBody>
      </p:sp>
    </p:spTree>
    <p:extLst>
      <p:ext uri="{BB962C8B-B14F-4D97-AF65-F5344CB8AC3E}">
        <p14:creationId xmlns:p14="http://schemas.microsoft.com/office/powerpoint/2010/main" val="358761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67A755D9-D361-47B8-9652-3B4EA9776CE5}" type="datetimeFigureOut">
              <a:rPr lang="en-US"/>
              <a:t>9/12/2015</a:t>
            </a:fld>
            <a:endParaRPr/>
          </a:p>
        </p:txBody>
      </p:sp>
      <p:sp>
        <p:nvSpPr>
          <p:cNvPr id="4" name="Slide Image Placeholder 3"/>
          <p:cNvSpPr>
            <a:spLocks noGrp="1" noRot="1" noChangeAspect="1"/>
          </p:cNvSpPr>
          <p:nvPr>
            <p:ph type="sldImg" idx="2"/>
          </p:nvPr>
        </p:nvSpPr>
        <p:spPr>
          <a:xfrm>
            <a:off x="423863" y="704850"/>
            <a:ext cx="6254750" cy="3519488"/>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E3B36274-F2B9-4C45-BBB4-0EDF4CD651A7}" type="slidenum">
              <a:rPr/>
              <a:t>‹#›</a:t>
            </a:fld>
            <a:endParaRPr/>
          </a:p>
        </p:txBody>
      </p:sp>
    </p:spTree>
    <p:extLst>
      <p:ext uri="{BB962C8B-B14F-4D97-AF65-F5344CB8AC3E}">
        <p14:creationId xmlns:p14="http://schemas.microsoft.com/office/powerpoint/2010/main" val="21476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1</a:t>
            </a:fld>
            <a:endParaRPr lang="en-US"/>
          </a:p>
        </p:txBody>
      </p:sp>
    </p:spTree>
    <p:extLst>
      <p:ext uri="{BB962C8B-B14F-4D97-AF65-F5344CB8AC3E}">
        <p14:creationId xmlns:p14="http://schemas.microsoft.com/office/powerpoint/2010/main" val="50944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2</a:t>
            </a:fld>
            <a:endParaRPr lang="en-US"/>
          </a:p>
        </p:txBody>
      </p:sp>
    </p:spTree>
    <p:extLst>
      <p:ext uri="{BB962C8B-B14F-4D97-AF65-F5344CB8AC3E}">
        <p14:creationId xmlns:p14="http://schemas.microsoft.com/office/powerpoint/2010/main" val="2923961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064594D-EE4A-4134-AC0D-B78DBCF68260}" type="datetime1">
              <a:rPr lang="en-US" smtClean="0"/>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Subtitle 2"/>
          <p:cNvSpPr>
            <a:spLocks noGrp="1"/>
          </p:cNvSpPr>
          <p:nvPr>
            <p:ph type="subTitle" idx="1"/>
          </p:nvPr>
        </p:nvSpPr>
        <p:spPr>
          <a:xfrm>
            <a:off x="1522413" y="4953000"/>
            <a:ext cx="8229600" cy="1066800"/>
          </a:xfrm>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522413" y="1371600"/>
            <a:ext cx="9144000" cy="3505200"/>
          </a:xfrm>
        </p:spPr>
        <p:txBody>
          <a:bodyPr>
            <a:noAutofit/>
          </a:bodyPr>
          <a:lstStyle>
            <a:lvl1pPr>
              <a:defRPr sz="7200"/>
            </a:lvl1pPr>
          </a:lstStyle>
          <a:p>
            <a:r>
              <a:rPr lang="en-US" smtClean="0"/>
              <a:t>Click to edit Master title style</a:t>
            </a:r>
            <a:endParaRPr/>
          </a:p>
        </p:txBody>
      </p:sp>
    </p:spTree>
    <p:extLst>
      <p:ext uri="{BB962C8B-B14F-4D97-AF65-F5344CB8AC3E}">
        <p14:creationId xmlns:p14="http://schemas.microsoft.com/office/powerpoint/2010/main" val="410750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6024E4E-70E9-47C2-8508-17AFA8452DAF}" type="datetime1">
              <a:rPr lang="en-US" smtClean="0"/>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Vertical Text Placeholder 2"/>
          <p:cNvSpPr>
            <a:spLocks noGrp="1"/>
          </p:cNvSpPr>
          <p:nvPr>
            <p:ph type="body" orient="vert" idx="1"/>
          </p:nvPr>
        </p:nvSpPr>
        <p:spPr/>
        <p:txBody>
          <a:bodyPr vert="eaVert"/>
          <a:lstStyle>
            <a:lvl5pPr>
              <a:defRPr/>
            </a:lvl5pPr>
            <a:lvl6pPr>
              <a:defRPr baseline="0"/>
            </a:lvl6pPr>
            <a:lvl7pPr>
              <a:defRPr baseline="0"/>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17331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253148-8B56-47E0-8D22-5CD61D80DB24}" type="datetime1">
              <a:rPr lang="en-US" smtClean="0"/>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Vertical Text Placeholder 2"/>
          <p:cNvSpPr>
            <a:spLocks noGrp="1"/>
          </p:cNvSpPr>
          <p:nvPr>
            <p:ph type="body" orient="vert" idx="1"/>
          </p:nvPr>
        </p:nvSpPr>
        <p:spPr>
          <a:xfrm>
            <a:off x="1522411" y="533400"/>
            <a:ext cx="8077201" cy="5592764"/>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752012" y="533400"/>
            <a:ext cx="1371600" cy="5592764"/>
          </a:xfrm>
        </p:spPr>
        <p:txBody>
          <a:bodyPr vert="eaVert"/>
          <a:lstStyle/>
          <a:p>
            <a:r>
              <a:rPr lang="en-US" smtClean="0"/>
              <a:t>Click to edit Master title style</a:t>
            </a:r>
            <a:endParaRPr/>
          </a:p>
        </p:txBody>
      </p:sp>
    </p:spTree>
    <p:extLst>
      <p:ext uri="{BB962C8B-B14F-4D97-AF65-F5344CB8AC3E}">
        <p14:creationId xmlns:p14="http://schemas.microsoft.com/office/powerpoint/2010/main" val="88754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56668B6-B5D3-4137-8B39-2D22A9C32C0E}" type="datetime1">
              <a:rPr lang="en-US" smtClean="0"/>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Content Placeholder 2"/>
          <p:cNvSpPr>
            <a:spLocks noGrp="1"/>
          </p:cNvSpPr>
          <p:nvPr>
            <p:ph idx="1"/>
          </p:nvPr>
        </p:nvSpPr>
        <p:spPr/>
        <p:txBody>
          <a:bodyPr/>
          <a:lstStyle>
            <a:lvl2pPr>
              <a:buClr>
                <a:schemeClr val="accent2"/>
              </a:buClr>
              <a:defRPr/>
            </a:lvl2pPr>
            <a:lvl5pPr>
              <a:defRPr/>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83633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895D1D6-D1F8-437F-B01E-33C34A3B7287}" type="datetime1">
              <a:rPr lang="en-US" smtClean="0"/>
              <a:t>9/12/2015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Text Placeholder 2"/>
          <p:cNvSpPr>
            <a:spLocks noGrp="1"/>
          </p:cNvSpPr>
          <p:nvPr>
            <p:ph type="body" idx="1"/>
          </p:nvPr>
        </p:nvSpPr>
        <p:spPr>
          <a:xfrm>
            <a:off x="1522413" y="990600"/>
            <a:ext cx="8229600"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522414" y="2514601"/>
            <a:ext cx="9144000" cy="2819400"/>
          </a:xfrm>
        </p:spPr>
        <p:txBody>
          <a:bodyPr anchor="b">
            <a:noAutofit/>
          </a:bodyPr>
          <a:lstStyle>
            <a:lvl1pPr algn="l">
              <a:defRPr sz="6600" b="0" i="0" cap="none" baseline="0"/>
            </a:lvl1pPr>
          </a:lstStyle>
          <a:p>
            <a:r>
              <a:rPr lang="en-US" smtClean="0"/>
              <a:t>Click to edit Master title style</a:t>
            </a:r>
            <a:endParaRPr/>
          </a:p>
        </p:txBody>
      </p:sp>
    </p:spTree>
    <p:extLst>
      <p:ext uri="{BB962C8B-B14F-4D97-AF65-F5344CB8AC3E}">
        <p14:creationId xmlns:p14="http://schemas.microsoft.com/office/powerpoint/2010/main" val="359165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4117E8D-B896-4510-8427-DF6E8894C38B}" type="datetime1">
              <a:rPr lang="en-US" smtClean="0"/>
              <a:t>9/12/2015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37D0E-4A4F-4307-8994-C1891D747D59}" type="slidenum">
              <a:rPr lang="en-US" smtClean="0"/>
              <a:t>‹#›</a:t>
            </a:fld>
            <a:endParaRPr lang="en-US"/>
          </a:p>
        </p:txBody>
      </p:sp>
      <p:sp>
        <p:nvSpPr>
          <p:cNvPr id="4" name="Content Placeholder 3"/>
          <p:cNvSpPr>
            <a:spLocks noGrp="1"/>
          </p:cNvSpPr>
          <p:nvPr>
            <p:ph sz="half" idx="2"/>
          </p:nvPr>
        </p:nvSpPr>
        <p:spPr>
          <a:xfrm>
            <a:off x="6475412" y="1828800"/>
            <a:ext cx="4648201"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522414" y="1828800"/>
            <a:ext cx="4645152"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1522414" y="533400"/>
            <a:ext cx="9601200" cy="1143000"/>
          </a:xfrm>
        </p:spPr>
        <p:txBody>
          <a:bodyPr/>
          <a:lstStyle/>
          <a:p>
            <a:r>
              <a:rPr lang="en-US" smtClean="0"/>
              <a:t>Click to edit Master title style</a:t>
            </a:r>
            <a:endParaRPr/>
          </a:p>
        </p:txBody>
      </p:sp>
    </p:spTree>
    <p:extLst>
      <p:ext uri="{BB962C8B-B14F-4D97-AF65-F5344CB8AC3E}">
        <p14:creationId xmlns:p14="http://schemas.microsoft.com/office/powerpoint/2010/main" val="38315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0DBFF539-4CC5-4964-BB7F-2A0F868FFAB8}" type="datetime1">
              <a:rPr lang="en-US" smtClean="0"/>
              <a:t>9/12/2015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137D0E-4A4F-4307-8994-C1891D747D59}" type="slidenum">
              <a:rPr lang="en-US" smtClean="0"/>
              <a:t>‹#›</a:t>
            </a:fld>
            <a:endParaRPr lang="en-US"/>
          </a:p>
        </p:txBody>
      </p:sp>
      <p:sp>
        <p:nvSpPr>
          <p:cNvPr id="6" name="Content Placeholder 5"/>
          <p:cNvSpPr>
            <a:spLocks noGrp="1"/>
          </p:cNvSpPr>
          <p:nvPr>
            <p:ph sz="quarter" idx="4"/>
          </p:nvPr>
        </p:nvSpPr>
        <p:spPr>
          <a:xfrm>
            <a:off x="6478462"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478462"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4"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522414"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522414" y="533400"/>
            <a:ext cx="9601200" cy="11430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81292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140CA60-46EF-4BB4-A6A9-98F8C861124E}" type="datetime1">
              <a:rPr lang="en-US" smtClean="0"/>
              <a:t>9/12/2015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137D0E-4A4F-4307-8994-C1891D747D59}"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23656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E3015-2AA7-4CDC-B045-B36D09BFF7BF}" type="datetime1">
              <a:rPr lang="en-US" smtClean="0"/>
              <a:t>9/12/2015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137D0E-4A4F-4307-8994-C1891D747D59}" type="slidenum">
              <a:rPr lang="en-US" smtClean="0"/>
              <a:t>‹#›</a:t>
            </a:fld>
            <a:endParaRPr lang="en-US"/>
          </a:p>
        </p:txBody>
      </p:sp>
    </p:spTree>
    <p:extLst>
      <p:ext uri="{BB962C8B-B14F-4D97-AF65-F5344CB8AC3E}">
        <p14:creationId xmlns:p14="http://schemas.microsoft.com/office/powerpoint/2010/main" val="346525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D572570-3F05-4F35-8695-FC31C94DF742}" type="datetime1">
              <a:rPr lang="en-US" smtClean="0"/>
              <a:t>9/12/2015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5137D0E-4A4F-4307-8994-C1891D747D59}" type="slidenum">
              <a:rPr lang="en-US" smtClean="0"/>
              <a:pPr/>
              <a:t>‹#›</a:t>
            </a:fld>
            <a:endParaRPr lang="en-US"/>
          </a:p>
        </p:txBody>
      </p:sp>
      <p:sp>
        <p:nvSpPr>
          <p:cNvPr id="3" name="Content Placeholder 2"/>
          <p:cNvSpPr>
            <a:spLocks noGrp="1"/>
          </p:cNvSpPr>
          <p:nvPr>
            <p:ph idx="1"/>
          </p:nvPr>
        </p:nvSpPr>
        <p:spPr>
          <a:xfrm>
            <a:off x="5180012" y="838200"/>
            <a:ext cx="6172201" cy="5181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91364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5103812" y="457200"/>
            <a:ext cx="6629400" cy="594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484812" y="836610"/>
            <a:ext cx="5867401" cy="5183190"/>
          </a:xfr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77385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609012" y="6172200"/>
            <a:ext cx="1320059" cy="273049"/>
          </a:xfrm>
          <a:prstGeom prst="rect">
            <a:avLst/>
          </a:prstGeom>
        </p:spPr>
        <p:txBody>
          <a:bodyPr vert="horz" lIns="91440" tIns="45720" rIns="91440" bIns="45720" rtlCol="0" anchor="ctr"/>
          <a:lstStyle>
            <a:lvl1pPr algn="r">
              <a:defRPr sz="1000">
                <a:solidFill>
                  <a:schemeClr val="tx1"/>
                </a:solidFill>
              </a:defRPr>
            </a:lvl1pPr>
          </a:lstStyle>
          <a:p>
            <a:fld id="{2F6C72B5-D33B-40F2-9B40-056389DE4075}" type="datetime1">
              <a:rPr lang="en-US" smtClean="0"/>
              <a:t>9/12/2015</a:t>
            </a:fld>
            <a:endParaRPr lang="en-US"/>
          </a:p>
        </p:txBody>
      </p:sp>
      <p:sp>
        <p:nvSpPr>
          <p:cNvPr id="5" name="Footer Placeholder 4"/>
          <p:cNvSpPr>
            <a:spLocks noGrp="1"/>
          </p:cNvSpPr>
          <p:nvPr>
            <p:ph type="ftr" sz="quarter" idx="3"/>
          </p:nvPr>
        </p:nvSpPr>
        <p:spPr>
          <a:xfrm>
            <a:off x="1517950" y="6172200"/>
            <a:ext cx="6862462" cy="273049"/>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133012" y="6172200"/>
            <a:ext cx="990601" cy="273049"/>
          </a:xfrm>
          <a:prstGeom prst="rect">
            <a:avLst/>
          </a:prstGeom>
        </p:spPr>
        <p:txBody>
          <a:bodyPr vert="horz" lIns="91440" tIns="45720" rIns="91440" bIns="45720" rtlCol="0" anchor="ctr"/>
          <a:lstStyle>
            <a:lvl1pPr algn="r">
              <a:defRPr sz="1000">
                <a:solidFill>
                  <a:schemeClr val="tx1"/>
                </a:solidFill>
              </a:defRPr>
            </a:lvl1pPr>
          </a:lstStyle>
          <a:p>
            <a:fld id="{E5137D0E-4A4F-4307-8994-C1891D747D59}" type="slidenum">
              <a:rPr lang="en-US" smtClean="0"/>
              <a:pPr/>
              <a:t>‹#›</a:t>
            </a:fld>
            <a:endParaRPr lang="en-US"/>
          </a:p>
        </p:txBody>
      </p:sp>
      <p:grpSp>
        <p:nvGrpSpPr>
          <p:cNvPr id="32" name="Group 31"/>
          <p:cNvGrpSpPr/>
          <p:nvPr/>
        </p:nvGrpSpPr>
        <p:grpSpPr>
          <a:xfrm>
            <a:off x="-1" y="0"/>
            <a:ext cx="12188825" cy="68580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240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240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 name="Text Placeholder 2"/>
          <p:cNvSpPr>
            <a:spLocks noGrp="1"/>
          </p:cNvSpPr>
          <p:nvPr>
            <p:ph type="body" idx="1"/>
          </p:nvPr>
        </p:nvSpPr>
        <p:spPr>
          <a:xfrm>
            <a:off x="1522414" y="1828800"/>
            <a:ext cx="9601200"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Placeholder 1"/>
          <p:cNvSpPr>
            <a:spLocks noGrp="1"/>
          </p:cNvSpPr>
          <p:nvPr>
            <p:ph type="title"/>
          </p:nvPr>
        </p:nvSpPr>
        <p:spPr>
          <a:xfrm>
            <a:off x="1522414" y="533400"/>
            <a:ext cx="9601200" cy="1143000"/>
          </a:xfrm>
          <a:prstGeom prst="rect">
            <a:avLst/>
          </a:prstGeom>
        </p:spPr>
        <p:txBody>
          <a:bodyPr vert="horz" lIns="91440" tIns="45720" rIns="91440" bIns="45720" rtlCol="0" anchor="b">
            <a:normAutofit/>
          </a:bodyPr>
          <a:lstStyle/>
          <a:p>
            <a:r>
              <a:rPr lang="en-US" smtClean="0"/>
              <a:t>Click to edit Master title style</a:t>
            </a:r>
            <a:endParaRPr dirty="0"/>
          </a:p>
        </p:txBody>
      </p:sp>
    </p:spTree>
    <p:extLst>
      <p:ext uri="{BB962C8B-B14F-4D97-AF65-F5344CB8AC3E}">
        <p14:creationId xmlns:p14="http://schemas.microsoft.com/office/powerpoint/2010/main" val="774522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23838" indent="-223838" algn="l" defTabSz="914400" rtl="0" eaLnBrk="1" latinLnBrk="0" hangingPunct="1">
        <a:lnSpc>
          <a:spcPct val="90000"/>
        </a:lnSpc>
        <a:spcBef>
          <a:spcPts val="1800"/>
        </a:spcBef>
        <a:buClr>
          <a:schemeClr val="accent2"/>
        </a:buClr>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800"/>
        </a:spcBef>
        <a:buClr>
          <a:schemeClr val="accent2"/>
        </a:buClr>
        <a:buFont typeface="Arial" pitchFamily="34" charset="0"/>
        <a:buChar char="–"/>
        <a:defRPr sz="1800" kern="1200">
          <a:solidFill>
            <a:schemeClr val="tx1"/>
          </a:solidFill>
          <a:latin typeface="+mn-lt"/>
          <a:ea typeface="+mn-ea"/>
          <a:cs typeface="+mn-cs"/>
        </a:defRPr>
      </a:lvl2pPr>
      <a:lvl3pPr marL="741363" indent="-17145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3pPr>
      <a:lvl4pPr marL="9667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4pPr>
      <a:lvl5pPr marL="12080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5pPr>
      <a:lvl6pPr marL="1444752"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6pPr>
      <a:lvl7pPr marL="1682496"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7pPr>
      <a:lvl8pPr marL="1920240"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8pPr>
      <a:lvl9pPr marL="2157984"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5" Type="http://schemas.openxmlformats.org/officeDocument/2006/relationships/hyperlink" Target="mailto:ritagray2@gmail.com" TargetMode="External"/><Relationship Id="rId4" Type="http://schemas.openxmlformats.org/officeDocument/2006/relationships/hyperlink" Target="http://www.usccb.org/prayer-and-worshi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ecure.rotundasoftware.com/l/web-terminal/login/SaintLuc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September 2015</a:t>
            </a:r>
          </a:p>
        </p:txBody>
      </p:sp>
      <p:sp>
        <p:nvSpPr>
          <p:cNvPr id="2" name="Title 1"/>
          <p:cNvSpPr>
            <a:spLocks noGrp="1"/>
          </p:cNvSpPr>
          <p:nvPr>
            <p:ph type="ctrTitle"/>
          </p:nvPr>
        </p:nvSpPr>
        <p:spPr>
          <a:xfrm>
            <a:off x="989012" y="1371600"/>
            <a:ext cx="10210800" cy="3200400"/>
          </a:xfrm>
        </p:spPr>
        <p:txBody>
          <a:bodyPr/>
          <a:lstStyle/>
          <a:p>
            <a:pPr algn="ctr"/>
            <a:r>
              <a:rPr lang="en-US" sz="6800" dirty="0" smtClean="0"/>
              <a:t>St. Lucy </a:t>
            </a:r>
            <a:br>
              <a:rPr lang="en-US" sz="6800" dirty="0" smtClean="0"/>
            </a:br>
            <a:r>
              <a:rPr lang="en-US" sz="6800" dirty="0" smtClean="0"/>
              <a:t>Eucharistic Minister Training</a:t>
            </a:r>
            <a:endParaRPr lang="en-US" sz="6800" dirty="0"/>
          </a:p>
        </p:txBody>
      </p:sp>
      <p:pic>
        <p:nvPicPr>
          <p:cNvPr id="4" name="Picture 3" descr="St. Lucy IL PMS 173.jpg"/>
          <p:cNvPicPr/>
          <p:nvPr/>
        </p:nvPicPr>
        <p:blipFill>
          <a:blip r:embed="rId3"/>
          <a:stretch>
            <a:fillRect/>
          </a:stretch>
        </p:blipFill>
        <p:spPr>
          <a:xfrm flipV="1">
            <a:off x="9980612" y="568960"/>
            <a:ext cx="1474470" cy="1435417"/>
          </a:xfrm>
          <a:prstGeom prst="rect">
            <a:avLst/>
          </a:prstGeom>
          <a:scene3d>
            <a:camera prst="orthographicFront">
              <a:rot lat="10800000" lon="60000" rev="0"/>
            </a:camera>
            <a:lightRig rig="threePt" dir="t"/>
          </a:scene3d>
        </p:spPr>
      </p:pic>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General Guidelines for All Ministers </a:t>
            </a:r>
            <a:endParaRPr lang="en-US" dirty="0"/>
          </a:p>
        </p:txBody>
      </p:sp>
      <p:sp>
        <p:nvSpPr>
          <p:cNvPr id="2" name="TextBox 1"/>
          <p:cNvSpPr txBox="1"/>
          <p:nvPr/>
        </p:nvSpPr>
        <p:spPr>
          <a:xfrm>
            <a:off x="912812" y="1366937"/>
            <a:ext cx="10515600" cy="5016758"/>
          </a:xfrm>
          <a:prstGeom prst="rect">
            <a:avLst/>
          </a:prstGeom>
          <a:noFill/>
          <a:ln>
            <a:solidFill>
              <a:schemeClr val="bg2"/>
            </a:solidFill>
          </a:ln>
        </p:spPr>
        <p:txBody>
          <a:bodyPr wrap="square" rtlCol="0" anchor="ctr" anchorCtr="1">
            <a:spAutoFit/>
          </a:bodyPr>
          <a:lstStyle/>
          <a:p>
            <a:pPr marL="342900" indent="-342900">
              <a:buFont typeface="Arial" panose="020B0604020202020204" pitchFamily="34" charset="0"/>
              <a:buChar char="•"/>
            </a:pPr>
            <a:r>
              <a:rPr lang="en-US" sz="2000" dirty="0" smtClean="0"/>
              <a:t>Carry vessels reverently with two hands</a:t>
            </a:r>
          </a:p>
          <a:p>
            <a:pPr marL="342900" indent="-342900">
              <a:buFont typeface="Arial" panose="020B0604020202020204" pitchFamily="34" charset="0"/>
              <a:buChar char="•"/>
            </a:pPr>
            <a:r>
              <a:rPr lang="en-US" sz="2000" dirty="0" smtClean="0"/>
              <a:t>Walk with a sense of reverent purpose</a:t>
            </a:r>
          </a:p>
          <a:p>
            <a:pPr marL="342900" indent="-342900">
              <a:buFont typeface="Arial" panose="020B0604020202020204" pitchFamily="34" charset="0"/>
              <a:buChar char="•"/>
            </a:pPr>
            <a:r>
              <a:rPr lang="en-US" sz="2000" dirty="0" smtClean="0"/>
              <a:t>If people you know approach you for Communion, maintain a spirit of reverence</a:t>
            </a:r>
          </a:p>
          <a:p>
            <a:pPr marL="342900" indent="-342900">
              <a:buFont typeface="Arial" panose="020B0604020202020204" pitchFamily="34" charset="0"/>
              <a:buChar char="•"/>
            </a:pPr>
            <a:r>
              <a:rPr lang="en-US" sz="2000" dirty="0" smtClean="0"/>
              <a:t>If transferring Sacred Bread from one vessel to another, do so gracefully</a:t>
            </a:r>
          </a:p>
          <a:p>
            <a:pPr marL="800100" lvl="1" indent="-342900">
              <a:buFont typeface="Arial" panose="020B0604020202020204" pitchFamily="34" charset="0"/>
              <a:buChar char="•"/>
            </a:pPr>
            <a:r>
              <a:rPr lang="en-US" sz="2000" dirty="0" smtClean="0"/>
              <a:t>Avoid ‘grabbing’ and ‘dropping’</a:t>
            </a:r>
          </a:p>
          <a:p>
            <a:pPr marL="800100" lvl="1" indent="-342900">
              <a:buFont typeface="Arial" panose="020B0604020202020204" pitchFamily="34" charset="0"/>
              <a:buChar char="•"/>
            </a:pPr>
            <a:r>
              <a:rPr lang="en-US" sz="2000" dirty="0" smtClean="0"/>
              <a:t>Do not pour the hosts from one vessel to another</a:t>
            </a:r>
          </a:p>
          <a:p>
            <a:pPr marL="800100" lvl="1" indent="-342900">
              <a:buFont typeface="Arial" panose="020B0604020202020204" pitchFamily="34" charset="0"/>
              <a:buChar char="•"/>
            </a:pPr>
            <a:r>
              <a:rPr lang="en-US" sz="2000" dirty="0" smtClean="0"/>
              <a:t>Do not carry two vessels at the same time (although one bread minister may take the Presider’s ciborium to the credence table when the presider has finished distributing his hosts)</a:t>
            </a:r>
          </a:p>
          <a:p>
            <a:pPr marL="342900" indent="-342900">
              <a:buFont typeface="Arial" panose="020B0604020202020204" pitchFamily="34" charset="0"/>
              <a:buChar char="•"/>
            </a:pPr>
            <a:r>
              <a:rPr lang="en-US" sz="2000" dirty="0" smtClean="0"/>
              <a:t>Before proceeding to the Sanctuary, wash your hands with hand sanitizer, allowing them to dry before proceeding to your place in the Sanctuary.  Don’t blow on them to dry them, you are only de-sanitizing them when you do</a:t>
            </a:r>
          </a:p>
          <a:p>
            <a:pPr marL="342900" indent="-342900">
              <a:buFont typeface="Arial" panose="020B0604020202020204" pitchFamily="34" charset="0"/>
              <a:buChar char="•"/>
            </a:pPr>
            <a:r>
              <a:rPr lang="en-US" sz="2000" dirty="0" smtClean="0"/>
              <a:t> When crossing in front of the altar without a vessel, reverence the altar in front, then continue</a:t>
            </a:r>
          </a:p>
          <a:p>
            <a:pPr marL="342900" indent="-342900">
              <a:buFont typeface="Arial" panose="020B0604020202020204" pitchFamily="34" charset="0"/>
              <a:buChar char="•"/>
            </a:pPr>
            <a:r>
              <a:rPr lang="en-US" sz="2000" dirty="0" smtClean="0"/>
              <a:t>If you need to cross the altar to get to the credence table or tabernacle, cross in back of the altar or go through the sanctuary</a:t>
            </a:r>
          </a:p>
        </p:txBody>
      </p:sp>
      <p:sp>
        <p:nvSpPr>
          <p:cNvPr id="3" name="Slide Number Placeholder 2"/>
          <p:cNvSpPr>
            <a:spLocks noGrp="1"/>
          </p:cNvSpPr>
          <p:nvPr>
            <p:ph type="sldNum" sz="quarter" idx="12"/>
          </p:nvPr>
        </p:nvSpPr>
        <p:spPr/>
        <p:txBody>
          <a:bodyPr/>
          <a:lstStyle/>
          <a:p>
            <a:fld id="{E5137D0E-4A4F-4307-8994-C1891D747D59}" type="slidenum">
              <a:rPr lang="en-US" smtClean="0"/>
              <a:t>10</a:t>
            </a:fld>
            <a:endParaRPr lang="en-US"/>
          </a:p>
        </p:txBody>
      </p:sp>
    </p:spTree>
    <p:extLst>
      <p:ext uri="{BB962C8B-B14F-4D97-AF65-F5344CB8AC3E}">
        <p14:creationId xmlns:p14="http://schemas.microsoft.com/office/powerpoint/2010/main" val="3261556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Distribution of Communion</a:t>
            </a:r>
            <a:endParaRPr lang="en-US" dirty="0"/>
          </a:p>
        </p:txBody>
      </p:sp>
      <p:sp>
        <p:nvSpPr>
          <p:cNvPr id="2" name="TextBox 1"/>
          <p:cNvSpPr txBox="1"/>
          <p:nvPr/>
        </p:nvSpPr>
        <p:spPr>
          <a:xfrm>
            <a:off x="836612" y="1556269"/>
            <a:ext cx="10654623" cy="4770537"/>
          </a:xfrm>
          <a:prstGeom prst="rect">
            <a:avLst/>
          </a:prstGeom>
          <a:noFill/>
          <a:ln>
            <a:solidFill>
              <a:schemeClr val="bg2"/>
            </a:solidFill>
          </a:ln>
        </p:spPr>
        <p:txBody>
          <a:bodyPr wrap="square" rtlCol="0" anchor="ctr" anchorCtr="1">
            <a:spAutoFit/>
          </a:bodyPr>
          <a:lstStyle/>
          <a:p>
            <a:r>
              <a:rPr lang="en-US" sz="2000" b="1" dirty="0" smtClean="0"/>
              <a:t>Approaching the Sanctuary</a:t>
            </a:r>
          </a:p>
          <a:p>
            <a:endParaRPr lang="en-US" sz="2000" b="1" dirty="0" smtClean="0"/>
          </a:p>
          <a:p>
            <a:pPr marL="342900" indent="-342900">
              <a:buFont typeface="Arial" panose="020B0604020202020204" pitchFamily="34" charset="0"/>
              <a:buChar char="•"/>
            </a:pPr>
            <a:r>
              <a:rPr lang="en-US" sz="2000" dirty="0" smtClean="0"/>
              <a:t>At the Sign of Peace, proceed to the Credence Table</a:t>
            </a:r>
          </a:p>
          <a:p>
            <a:pPr marL="342900" indent="-342900">
              <a:buFont typeface="Arial" panose="020B0604020202020204" pitchFamily="34" charset="0"/>
              <a:buChar char="•"/>
            </a:pPr>
            <a:r>
              <a:rPr lang="en-US" sz="2000" dirty="0" smtClean="0"/>
              <a:t>Wash hands with hand sanitizer and let dry</a:t>
            </a:r>
          </a:p>
          <a:p>
            <a:pPr marL="342900" indent="-342900">
              <a:buFont typeface="Arial" panose="020B0604020202020204" pitchFamily="34" charset="0"/>
              <a:buChar char="•"/>
            </a:pPr>
            <a:r>
              <a:rPr lang="en-US" sz="2000" dirty="0" smtClean="0"/>
              <a:t>Bread Ministers will line up behind the priest on the right (oils) side of the altar</a:t>
            </a:r>
          </a:p>
          <a:p>
            <a:pPr marL="342900" indent="-342900">
              <a:buFont typeface="Arial" panose="020B0604020202020204" pitchFamily="34" charset="0"/>
              <a:buChar char="•"/>
            </a:pPr>
            <a:r>
              <a:rPr lang="en-US" sz="2000" dirty="0" smtClean="0"/>
              <a:t>Cup Ministers will line up behind the priest on the left (tabernacle) side of the altar</a:t>
            </a:r>
          </a:p>
          <a:p>
            <a:pPr marL="342900" indent="-342900">
              <a:buFont typeface="Arial" panose="020B0604020202020204" pitchFamily="34" charset="0"/>
              <a:buChar char="•"/>
            </a:pPr>
            <a:r>
              <a:rPr lang="en-US" sz="2000" dirty="0" smtClean="0"/>
              <a:t>The Presider will divide the hosts from the large ciborium to the small ciboria</a:t>
            </a:r>
          </a:p>
          <a:p>
            <a:pPr marL="342900" indent="-342900">
              <a:buFont typeface="Arial" panose="020B0604020202020204" pitchFamily="34" charset="0"/>
              <a:buChar char="•"/>
            </a:pPr>
            <a:r>
              <a:rPr lang="en-US" sz="2000" dirty="0" smtClean="0"/>
              <a:t>If there is no Deacon or Con-Celebrant, Cup Minister #1 will divide the Precious Blood from the </a:t>
            </a:r>
            <a:r>
              <a:rPr lang="en-US" sz="2000" dirty="0" smtClean="0"/>
              <a:t>flagon </a:t>
            </a:r>
            <a:r>
              <a:rPr lang="en-US" sz="2000" dirty="0" smtClean="0"/>
              <a:t>into the cups</a:t>
            </a:r>
          </a:p>
          <a:p>
            <a:pPr marL="342900" indent="-342900">
              <a:buFont typeface="Arial" panose="020B0604020202020204" pitchFamily="34" charset="0"/>
              <a:buChar char="•"/>
            </a:pPr>
            <a:r>
              <a:rPr lang="en-US" sz="2000" dirty="0" smtClean="0"/>
              <a:t>If there is no Deacon or Con-Celebrant, Cup Minister #1 will place the large ciborium, </a:t>
            </a:r>
            <a:r>
              <a:rPr lang="en-US" sz="2000" dirty="0" smtClean="0"/>
              <a:t>flagon </a:t>
            </a:r>
            <a:r>
              <a:rPr lang="en-US" sz="2000" dirty="0" smtClean="0"/>
              <a:t>and </a:t>
            </a:r>
            <a:r>
              <a:rPr lang="en-US" sz="2000" dirty="0" smtClean="0"/>
              <a:t>flagon </a:t>
            </a:r>
            <a:r>
              <a:rPr lang="en-US" sz="2000" dirty="0" smtClean="0"/>
              <a:t>top on a tray and hand it to an altar server who will place it on the inside credence table</a:t>
            </a:r>
          </a:p>
          <a:p>
            <a:pPr marL="342900" indent="-342900">
              <a:buFont typeface="Arial" panose="020B0604020202020204" pitchFamily="34" charset="0"/>
              <a:buChar char="•"/>
            </a:pPr>
            <a:r>
              <a:rPr lang="en-US" sz="2000" dirty="0" smtClean="0"/>
              <a:t>Cup Minister #1 can take his place in the line behind the priest or stand slightly to the side of the lined up Ministers </a:t>
            </a:r>
          </a:p>
          <a:p>
            <a:endParaRPr lang="en-US" sz="2400" dirty="0" smtClean="0"/>
          </a:p>
        </p:txBody>
      </p:sp>
      <p:sp>
        <p:nvSpPr>
          <p:cNvPr id="3" name="Slide Number Placeholder 2"/>
          <p:cNvSpPr>
            <a:spLocks noGrp="1"/>
          </p:cNvSpPr>
          <p:nvPr>
            <p:ph type="sldNum" sz="quarter" idx="12"/>
          </p:nvPr>
        </p:nvSpPr>
        <p:spPr/>
        <p:txBody>
          <a:bodyPr/>
          <a:lstStyle/>
          <a:p>
            <a:fld id="{E5137D0E-4A4F-4307-8994-C1891D747D59}" type="slidenum">
              <a:rPr lang="en-US" smtClean="0"/>
              <a:t>11</a:t>
            </a:fld>
            <a:endParaRPr lang="en-US"/>
          </a:p>
        </p:txBody>
      </p:sp>
    </p:spTree>
    <p:extLst>
      <p:ext uri="{BB962C8B-B14F-4D97-AF65-F5344CB8AC3E}">
        <p14:creationId xmlns:p14="http://schemas.microsoft.com/office/powerpoint/2010/main" val="7751554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Distribution of Communion (cont.)</a:t>
            </a:r>
            <a:endParaRPr lang="en-US" dirty="0"/>
          </a:p>
        </p:txBody>
      </p:sp>
      <p:sp>
        <p:nvSpPr>
          <p:cNvPr id="2" name="TextBox 1"/>
          <p:cNvSpPr txBox="1"/>
          <p:nvPr/>
        </p:nvSpPr>
        <p:spPr>
          <a:xfrm>
            <a:off x="760412" y="1473086"/>
            <a:ext cx="10895932" cy="4708981"/>
          </a:xfrm>
          <a:prstGeom prst="rect">
            <a:avLst/>
          </a:prstGeom>
          <a:noFill/>
          <a:ln>
            <a:solidFill>
              <a:schemeClr val="bg2"/>
            </a:solidFill>
          </a:ln>
        </p:spPr>
        <p:txBody>
          <a:bodyPr wrap="none" rtlCol="0" anchor="ctr" anchorCtr="1">
            <a:spAutoFit/>
          </a:bodyPr>
          <a:lstStyle/>
          <a:p>
            <a:r>
              <a:rPr lang="en-US" sz="2000" b="1" dirty="0" smtClean="0"/>
              <a:t>After the presider receives communion:</a:t>
            </a:r>
          </a:p>
          <a:p>
            <a:endParaRPr lang="en-US" sz="2000" dirty="0" smtClean="0"/>
          </a:p>
          <a:p>
            <a:pPr marL="342900" indent="-342900">
              <a:buFont typeface="Arial" panose="020B0604020202020204" pitchFamily="34" charset="0"/>
              <a:buChar char="•"/>
            </a:pPr>
            <a:r>
              <a:rPr lang="en-US" sz="2000" dirty="0" smtClean="0"/>
              <a:t>Cup Ministers 1 and 2 approach the Presider, standing side by side ready to </a:t>
            </a:r>
          </a:p>
          <a:p>
            <a:r>
              <a:rPr lang="en-US" sz="2000" dirty="0" smtClean="0"/>
              <a:t>     receive communion (if there is a Deacon or Con-Celebrant as Cup 1, he will </a:t>
            </a:r>
          </a:p>
          <a:p>
            <a:r>
              <a:rPr lang="en-US" sz="2000" dirty="0"/>
              <a:t> </a:t>
            </a:r>
            <a:r>
              <a:rPr lang="en-US" sz="2000" dirty="0" smtClean="0"/>
              <a:t>    probably stay on the altar…be flexible)</a:t>
            </a:r>
          </a:p>
          <a:p>
            <a:pPr marL="342900" indent="-342900">
              <a:buFont typeface="Arial" panose="020B0604020202020204" pitchFamily="34" charset="0"/>
              <a:buChar char="•"/>
            </a:pPr>
            <a:r>
              <a:rPr lang="en-US" sz="2000" dirty="0" smtClean="0"/>
              <a:t>After receiving the Body and Blood, Cup Ministers 1 and 2 will stand on either side</a:t>
            </a:r>
          </a:p>
          <a:p>
            <a:r>
              <a:rPr lang="en-US" sz="2000" dirty="0"/>
              <a:t> </a:t>
            </a:r>
            <a:r>
              <a:rPr lang="en-US" sz="2000" dirty="0" smtClean="0"/>
              <a:t>    of the Presider and distribute the Precious Blood to the other Eucharistic Ministers</a:t>
            </a:r>
          </a:p>
          <a:p>
            <a:pPr marL="342900" indent="-342900">
              <a:buFont typeface="Arial" panose="020B0604020202020204" pitchFamily="34" charset="0"/>
              <a:buChar char="•"/>
            </a:pPr>
            <a:r>
              <a:rPr lang="en-US" sz="2000" dirty="0" smtClean="0"/>
              <a:t>The first Bread Minister to receive Communion will stand to the right of the altar and </a:t>
            </a:r>
          </a:p>
          <a:p>
            <a:r>
              <a:rPr lang="en-US" sz="2000" dirty="0"/>
              <a:t> </a:t>
            </a:r>
            <a:r>
              <a:rPr lang="en-US" sz="2000" dirty="0" smtClean="0"/>
              <a:t>    distributes the ciboria containing the hosts to the other Bread Ministers</a:t>
            </a:r>
          </a:p>
          <a:p>
            <a:pPr marL="342900" indent="-342900">
              <a:buFont typeface="Arial" panose="020B0604020202020204" pitchFamily="34" charset="0"/>
              <a:buChar char="•"/>
            </a:pPr>
            <a:r>
              <a:rPr lang="en-US" sz="2000" dirty="0" smtClean="0"/>
              <a:t>The next Cup Minister to receive Communion will stand to the left of the altar and </a:t>
            </a:r>
          </a:p>
          <a:p>
            <a:r>
              <a:rPr lang="en-US" sz="2000" dirty="0" smtClean="0"/>
              <a:t>     distribute the cups and purificators to the remaining Cup Ministers</a:t>
            </a:r>
          </a:p>
          <a:p>
            <a:pPr marL="342900" indent="-342900">
              <a:buFont typeface="Arial" panose="020B0604020202020204" pitchFamily="34" charset="0"/>
              <a:buChar char="•"/>
            </a:pPr>
            <a:r>
              <a:rPr lang="en-US" sz="2000" dirty="0" smtClean="0"/>
              <a:t>As each Bread and Cup Minister receives his vessel, he will stand aside until all of</a:t>
            </a:r>
          </a:p>
          <a:p>
            <a:r>
              <a:rPr lang="en-US" sz="2000" dirty="0"/>
              <a:t> </a:t>
            </a:r>
            <a:r>
              <a:rPr lang="en-US" sz="2000" dirty="0" smtClean="0"/>
              <a:t>   the Ministers have received Communion,  When the Presider moves to his station, </a:t>
            </a:r>
          </a:p>
          <a:p>
            <a:r>
              <a:rPr lang="en-US" sz="2000" dirty="0"/>
              <a:t> </a:t>
            </a:r>
            <a:r>
              <a:rPr lang="en-US" sz="2000" dirty="0" smtClean="0"/>
              <a:t>    then the Ministers will move to their stations</a:t>
            </a:r>
          </a:p>
          <a:p>
            <a:endParaRPr lang="en-US" sz="2000" dirty="0"/>
          </a:p>
        </p:txBody>
      </p:sp>
      <p:sp>
        <p:nvSpPr>
          <p:cNvPr id="3" name="Slide Number Placeholder 2"/>
          <p:cNvSpPr>
            <a:spLocks noGrp="1"/>
          </p:cNvSpPr>
          <p:nvPr>
            <p:ph type="sldNum" sz="quarter" idx="12"/>
          </p:nvPr>
        </p:nvSpPr>
        <p:spPr/>
        <p:txBody>
          <a:bodyPr/>
          <a:lstStyle/>
          <a:p>
            <a:fld id="{E5137D0E-4A4F-4307-8994-C1891D747D59}" type="slidenum">
              <a:rPr lang="en-US" smtClean="0"/>
              <a:t>12</a:t>
            </a:fld>
            <a:endParaRPr lang="en-US"/>
          </a:p>
        </p:txBody>
      </p:sp>
    </p:spTree>
    <p:extLst>
      <p:ext uri="{BB962C8B-B14F-4D97-AF65-F5344CB8AC3E}">
        <p14:creationId xmlns:p14="http://schemas.microsoft.com/office/powerpoint/2010/main" val="25401241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Distribution of Communion (cont.)</a:t>
            </a:r>
            <a:endParaRPr lang="en-US" dirty="0"/>
          </a:p>
        </p:txBody>
      </p:sp>
      <p:sp>
        <p:nvSpPr>
          <p:cNvPr id="2" name="TextBox 1"/>
          <p:cNvSpPr txBox="1"/>
          <p:nvPr/>
        </p:nvSpPr>
        <p:spPr>
          <a:xfrm>
            <a:off x="760412" y="1274088"/>
            <a:ext cx="10660291" cy="5355312"/>
          </a:xfrm>
          <a:prstGeom prst="rect">
            <a:avLst/>
          </a:prstGeom>
          <a:noFill/>
          <a:ln>
            <a:solidFill>
              <a:schemeClr val="bg2"/>
            </a:solidFill>
          </a:ln>
        </p:spPr>
        <p:txBody>
          <a:bodyPr wrap="none" rtlCol="0" anchor="ctr" anchorCtr="1">
            <a:spAutoFit/>
          </a:bodyPr>
          <a:lstStyle/>
          <a:p>
            <a:r>
              <a:rPr lang="en-US" sz="2000" b="1" dirty="0" smtClean="0"/>
              <a:t>Distributing Communion – Bread Ministers:</a:t>
            </a:r>
          </a:p>
          <a:p>
            <a:endParaRPr lang="en-US" sz="2000" dirty="0" smtClean="0"/>
          </a:p>
          <a:p>
            <a:r>
              <a:rPr lang="en-US" sz="1600" dirty="0" smtClean="0"/>
              <a:t>Note:  there will be one or two ushers near your communion station.  If you find you are running out of </a:t>
            </a:r>
          </a:p>
          <a:p>
            <a:r>
              <a:rPr lang="en-US" sz="1600" dirty="0" smtClean="0"/>
              <a:t>hosts, notify your usher by making eye contact and nodding your head (you should do this when you</a:t>
            </a:r>
          </a:p>
          <a:p>
            <a:r>
              <a:rPr lang="en-US" sz="1600" dirty="0" smtClean="0"/>
              <a:t>have about 15-20 hosts left).  This will initiate the replenishment process.  If you run out of hosts before</a:t>
            </a:r>
          </a:p>
          <a:p>
            <a:r>
              <a:rPr lang="en-US" sz="1600" dirty="0" smtClean="0"/>
              <a:t>they can be replenished, reverently turn and face the sanctuary until your ciborium can be refilled.</a:t>
            </a:r>
          </a:p>
          <a:p>
            <a:endParaRPr lang="en-US" dirty="0" smtClean="0"/>
          </a:p>
          <a:p>
            <a:pPr marL="342900" indent="-342900">
              <a:buFont typeface="Arial" panose="020B0604020202020204" pitchFamily="34" charset="0"/>
              <a:buChar char="•"/>
            </a:pPr>
            <a:r>
              <a:rPr lang="en-US" sz="2000" dirty="0" smtClean="0"/>
              <a:t>As the Communicant approaches</a:t>
            </a:r>
          </a:p>
          <a:p>
            <a:pPr marL="800100" lvl="1" indent="-342900">
              <a:buFont typeface="Arial" panose="020B0604020202020204" pitchFamily="34" charset="0"/>
              <a:buChar char="•"/>
            </a:pPr>
            <a:r>
              <a:rPr lang="en-US" sz="2000" dirty="0" smtClean="0"/>
              <a:t>Hold up the Eucharistic Bread for the Communicant to see</a:t>
            </a:r>
          </a:p>
          <a:p>
            <a:pPr marL="800100" lvl="1" indent="-342900">
              <a:buFont typeface="Arial" panose="020B0604020202020204" pitchFamily="34" charset="0"/>
              <a:buChar char="•"/>
            </a:pPr>
            <a:r>
              <a:rPr lang="en-US" sz="2000" dirty="0" smtClean="0"/>
              <a:t>Announce “The Body of Christ”</a:t>
            </a:r>
          </a:p>
          <a:p>
            <a:pPr marL="800100" lvl="1" indent="-342900">
              <a:buFont typeface="Arial" panose="020B0604020202020204" pitchFamily="34" charset="0"/>
              <a:buChar char="•"/>
            </a:pPr>
            <a:r>
              <a:rPr lang="en-US" sz="2000" dirty="0" smtClean="0"/>
              <a:t>Allow the Communicant to say “Amen”</a:t>
            </a:r>
          </a:p>
          <a:p>
            <a:pPr marL="800100" lvl="1" indent="-342900">
              <a:buFont typeface="Arial" panose="020B0604020202020204" pitchFamily="34" charset="0"/>
              <a:buChar char="•"/>
            </a:pPr>
            <a:r>
              <a:rPr lang="en-US" sz="2000" dirty="0" smtClean="0"/>
              <a:t>Place the host in the Communicant’s hand or on their tongue</a:t>
            </a:r>
          </a:p>
          <a:p>
            <a:pPr marL="342900" indent="-342900">
              <a:buFont typeface="Arial" panose="020B0604020202020204" pitchFamily="34" charset="0"/>
              <a:buChar char="•"/>
            </a:pPr>
            <a:r>
              <a:rPr lang="en-US" sz="2000" dirty="0" smtClean="0"/>
              <a:t>If a person approaches with their hands crossed over their chest, this is a sign that </a:t>
            </a:r>
          </a:p>
          <a:p>
            <a:r>
              <a:rPr lang="en-US" sz="2000" dirty="0" smtClean="0"/>
              <a:t>     they won’t be receiving Communion, but wish to have a blessing</a:t>
            </a:r>
          </a:p>
          <a:p>
            <a:pPr marL="800100" lvl="1" indent="-342900">
              <a:buFont typeface="Arial" panose="020B0604020202020204" pitchFamily="34" charset="0"/>
              <a:buChar char="•"/>
            </a:pPr>
            <a:r>
              <a:rPr lang="en-US" sz="2000" dirty="0" smtClean="0"/>
              <a:t>With your right hand, make the Sign of the Cross over them</a:t>
            </a:r>
          </a:p>
          <a:p>
            <a:pPr marL="800100" lvl="1" indent="-342900">
              <a:buFont typeface="Arial" panose="020B0604020202020204" pitchFamily="34" charset="0"/>
              <a:buChar char="•"/>
            </a:pPr>
            <a:r>
              <a:rPr lang="en-US" sz="2000" dirty="0" smtClean="0"/>
              <a:t>Say something like “May the Lord bless you and protect you”</a:t>
            </a:r>
            <a:endParaRPr lang="en-US" sz="2000" dirty="0"/>
          </a:p>
          <a:p>
            <a:pPr marL="800100" lvl="1" indent="-342900">
              <a:buFont typeface="Arial" panose="020B0604020202020204" pitchFamily="34" charset="0"/>
              <a:buChar char="•"/>
            </a:pPr>
            <a:endParaRPr lang="en-US" sz="2000" dirty="0" smtClean="0"/>
          </a:p>
          <a:p>
            <a:pPr lvl="1"/>
            <a:r>
              <a:rPr lang="en-US" sz="2000" dirty="0" smtClean="0"/>
              <a:t>                                                                                                                (continued…)</a:t>
            </a:r>
          </a:p>
        </p:txBody>
      </p:sp>
      <p:sp>
        <p:nvSpPr>
          <p:cNvPr id="3" name="Slide Number Placeholder 2"/>
          <p:cNvSpPr>
            <a:spLocks noGrp="1"/>
          </p:cNvSpPr>
          <p:nvPr>
            <p:ph type="sldNum" sz="quarter" idx="12"/>
          </p:nvPr>
        </p:nvSpPr>
        <p:spPr/>
        <p:txBody>
          <a:bodyPr/>
          <a:lstStyle/>
          <a:p>
            <a:fld id="{E5137D0E-4A4F-4307-8994-C1891D747D59}" type="slidenum">
              <a:rPr lang="en-US" smtClean="0"/>
              <a:t>13</a:t>
            </a:fld>
            <a:endParaRPr lang="en-US"/>
          </a:p>
        </p:txBody>
      </p:sp>
    </p:spTree>
    <p:extLst>
      <p:ext uri="{BB962C8B-B14F-4D97-AF65-F5344CB8AC3E}">
        <p14:creationId xmlns:p14="http://schemas.microsoft.com/office/powerpoint/2010/main" val="21610929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Distribution of Communion (cont.)</a:t>
            </a:r>
            <a:endParaRPr lang="en-US" dirty="0"/>
          </a:p>
        </p:txBody>
      </p:sp>
      <p:sp>
        <p:nvSpPr>
          <p:cNvPr id="2" name="TextBox 1"/>
          <p:cNvSpPr txBox="1"/>
          <p:nvPr/>
        </p:nvSpPr>
        <p:spPr>
          <a:xfrm>
            <a:off x="760412" y="1473092"/>
            <a:ext cx="10655481" cy="4708981"/>
          </a:xfrm>
          <a:prstGeom prst="rect">
            <a:avLst/>
          </a:prstGeom>
          <a:noFill/>
          <a:ln>
            <a:solidFill>
              <a:schemeClr val="bg2"/>
            </a:solidFill>
          </a:ln>
        </p:spPr>
        <p:txBody>
          <a:bodyPr wrap="none" rtlCol="0" anchor="ctr" anchorCtr="1">
            <a:spAutoFit/>
          </a:bodyPr>
          <a:lstStyle/>
          <a:p>
            <a:r>
              <a:rPr lang="en-US" sz="2000" b="1" dirty="0" smtClean="0"/>
              <a:t>Distributing Communion – Bread Ministers:</a:t>
            </a:r>
          </a:p>
          <a:p>
            <a:endParaRPr lang="en-US" sz="2000" dirty="0" smtClean="0"/>
          </a:p>
          <a:p>
            <a:pPr marL="342900" indent="-342900">
              <a:buFont typeface="Arial" panose="020B0604020202020204" pitchFamily="34" charset="0"/>
              <a:buChar char="•"/>
            </a:pPr>
            <a:r>
              <a:rPr lang="en-US" sz="2000" dirty="0" smtClean="0"/>
              <a:t>Once you have finished distributing communion at your station</a:t>
            </a:r>
          </a:p>
          <a:p>
            <a:pPr marL="800100" lvl="1" indent="-342900">
              <a:buFont typeface="Arial" panose="020B0604020202020204" pitchFamily="34" charset="0"/>
              <a:buChar char="•"/>
            </a:pPr>
            <a:r>
              <a:rPr lang="en-US" sz="2000" dirty="0" smtClean="0"/>
              <a:t>Look to see if </a:t>
            </a:r>
            <a:r>
              <a:rPr lang="en-US" sz="2000" dirty="0"/>
              <a:t>a</a:t>
            </a:r>
            <a:r>
              <a:rPr lang="en-US" sz="2000" dirty="0" smtClean="0"/>
              <a:t>nother station on your side of the church needs additional </a:t>
            </a:r>
          </a:p>
          <a:p>
            <a:pPr lvl="1"/>
            <a:r>
              <a:rPr lang="en-US" sz="2000" dirty="0"/>
              <a:t> </a:t>
            </a:r>
            <a:r>
              <a:rPr lang="en-US" sz="2000" dirty="0" smtClean="0"/>
              <a:t>    Ministers and, if so, step over to help</a:t>
            </a:r>
            <a:endParaRPr lang="en-US" sz="2000" dirty="0"/>
          </a:p>
          <a:p>
            <a:pPr marL="800100" lvl="1" indent="-342900">
              <a:buFont typeface="Arial" panose="020B0604020202020204" pitchFamily="34" charset="0"/>
              <a:buChar char="•"/>
            </a:pPr>
            <a:r>
              <a:rPr lang="en-US" sz="2000" dirty="0" smtClean="0"/>
              <a:t>When you are done distributing Communion, proceed to the Credence</a:t>
            </a:r>
            <a:r>
              <a:rPr lang="en-US" sz="2000" dirty="0"/>
              <a:t> </a:t>
            </a:r>
            <a:r>
              <a:rPr lang="en-US" sz="2000" dirty="0" smtClean="0"/>
              <a:t>Table</a:t>
            </a:r>
          </a:p>
          <a:p>
            <a:pPr marL="800100" lvl="1" indent="-342900">
              <a:buFont typeface="Arial" panose="020B0604020202020204" pitchFamily="34" charset="0"/>
              <a:buChar char="•"/>
            </a:pPr>
            <a:r>
              <a:rPr lang="en-US" sz="2000" dirty="0" smtClean="0"/>
              <a:t>Music Ministers will approach Bread Minister 3 or 6 (whoever finishes first) to </a:t>
            </a:r>
          </a:p>
          <a:p>
            <a:pPr lvl="1"/>
            <a:r>
              <a:rPr lang="en-US" sz="2000" dirty="0" smtClean="0"/>
              <a:t>     receive Communion.</a:t>
            </a:r>
          </a:p>
          <a:p>
            <a:pPr lvl="1"/>
            <a:endParaRPr lang="en-US" sz="2000" dirty="0"/>
          </a:p>
          <a:p>
            <a:pPr lvl="1"/>
            <a:endParaRPr lang="en-US" sz="2000" dirty="0" smtClean="0"/>
          </a:p>
          <a:p>
            <a:pPr lvl="1"/>
            <a:endParaRPr lang="en-US" sz="2000" dirty="0"/>
          </a:p>
          <a:p>
            <a:pPr lvl="1"/>
            <a:endParaRPr lang="en-US" sz="2000" dirty="0" smtClean="0"/>
          </a:p>
          <a:p>
            <a:pPr lvl="1"/>
            <a:endParaRPr lang="en-US" sz="2000" dirty="0"/>
          </a:p>
          <a:p>
            <a:pPr lvl="1"/>
            <a:endParaRPr lang="en-US" sz="2000" dirty="0" smtClean="0"/>
          </a:p>
          <a:p>
            <a:pPr lvl="1"/>
            <a:endParaRPr lang="en-US" sz="2000" dirty="0"/>
          </a:p>
        </p:txBody>
      </p:sp>
      <p:sp>
        <p:nvSpPr>
          <p:cNvPr id="3" name="Slide Number Placeholder 2"/>
          <p:cNvSpPr>
            <a:spLocks noGrp="1"/>
          </p:cNvSpPr>
          <p:nvPr>
            <p:ph type="sldNum" sz="quarter" idx="12"/>
          </p:nvPr>
        </p:nvSpPr>
        <p:spPr/>
        <p:txBody>
          <a:bodyPr/>
          <a:lstStyle/>
          <a:p>
            <a:fld id="{E5137D0E-4A4F-4307-8994-C1891D747D59}" type="slidenum">
              <a:rPr lang="en-US" smtClean="0"/>
              <a:t>14</a:t>
            </a:fld>
            <a:endParaRPr lang="en-US"/>
          </a:p>
        </p:txBody>
      </p:sp>
    </p:spTree>
    <p:extLst>
      <p:ext uri="{BB962C8B-B14F-4D97-AF65-F5344CB8AC3E}">
        <p14:creationId xmlns:p14="http://schemas.microsoft.com/office/powerpoint/2010/main" val="841294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Distribution of Communion (cont.)</a:t>
            </a:r>
            <a:endParaRPr lang="en-US" dirty="0"/>
          </a:p>
        </p:txBody>
      </p:sp>
      <p:sp>
        <p:nvSpPr>
          <p:cNvPr id="2" name="TextBox 1"/>
          <p:cNvSpPr txBox="1"/>
          <p:nvPr/>
        </p:nvSpPr>
        <p:spPr>
          <a:xfrm>
            <a:off x="760412" y="1411535"/>
            <a:ext cx="10463121" cy="4832092"/>
          </a:xfrm>
          <a:prstGeom prst="rect">
            <a:avLst/>
          </a:prstGeom>
          <a:noFill/>
          <a:ln>
            <a:solidFill>
              <a:schemeClr val="bg2"/>
            </a:solidFill>
          </a:ln>
        </p:spPr>
        <p:txBody>
          <a:bodyPr wrap="none" rtlCol="0" anchor="ctr" anchorCtr="1">
            <a:spAutoFit/>
          </a:bodyPr>
          <a:lstStyle/>
          <a:p>
            <a:r>
              <a:rPr lang="en-US" sz="2000" b="1" dirty="0" smtClean="0"/>
              <a:t>Distributing Communion – Cup Ministers:</a:t>
            </a:r>
          </a:p>
          <a:p>
            <a:endParaRPr lang="en-US" sz="2000" dirty="0" smtClean="0"/>
          </a:p>
          <a:p>
            <a:pPr marL="342900" indent="-342900">
              <a:buFont typeface="Arial" panose="020B0604020202020204" pitchFamily="34" charset="0"/>
              <a:buChar char="•"/>
            </a:pPr>
            <a:r>
              <a:rPr lang="en-US" sz="2000" dirty="0"/>
              <a:t>As the Communicant approaches</a:t>
            </a:r>
          </a:p>
          <a:p>
            <a:pPr marL="800100" lvl="1" indent="-342900">
              <a:buFont typeface="Arial" panose="020B0604020202020204" pitchFamily="34" charset="0"/>
              <a:buChar char="•"/>
            </a:pPr>
            <a:r>
              <a:rPr lang="en-US" sz="2000" dirty="0"/>
              <a:t>Hold up the </a:t>
            </a:r>
            <a:r>
              <a:rPr lang="en-US" sz="2000" dirty="0" smtClean="0"/>
              <a:t>Cup </a:t>
            </a:r>
            <a:r>
              <a:rPr lang="en-US" sz="2000" dirty="0"/>
              <a:t>for the Communicant to see</a:t>
            </a:r>
          </a:p>
          <a:p>
            <a:pPr marL="800100" lvl="1" indent="-342900">
              <a:buFont typeface="Arial" panose="020B0604020202020204" pitchFamily="34" charset="0"/>
              <a:buChar char="•"/>
            </a:pPr>
            <a:r>
              <a:rPr lang="en-US" sz="2000" dirty="0"/>
              <a:t>Announce “The </a:t>
            </a:r>
            <a:r>
              <a:rPr lang="en-US" sz="2000" dirty="0" smtClean="0"/>
              <a:t>Blood </a:t>
            </a:r>
            <a:r>
              <a:rPr lang="en-US" sz="2000" dirty="0"/>
              <a:t>of Christ”</a:t>
            </a:r>
          </a:p>
          <a:p>
            <a:pPr marL="800100" lvl="1" indent="-342900">
              <a:buFont typeface="Arial" panose="020B0604020202020204" pitchFamily="34" charset="0"/>
              <a:buChar char="•"/>
            </a:pPr>
            <a:r>
              <a:rPr lang="en-US" sz="2000" dirty="0"/>
              <a:t>Allow the Communicant to say “Amen</a:t>
            </a:r>
            <a:r>
              <a:rPr lang="en-US" sz="2000" dirty="0" smtClean="0"/>
              <a:t>”</a:t>
            </a:r>
          </a:p>
          <a:p>
            <a:pPr marL="800100" lvl="1" indent="-342900">
              <a:buFont typeface="Arial" panose="020B0604020202020204" pitchFamily="34" charset="0"/>
              <a:buChar char="•"/>
            </a:pPr>
            <a:r>
              <a:rPr lang="en-US" sz="2000" dirty="0" smtClean="0"/>
              <a:t>Hand the Cup to Communicant so they can receive the Blood of Christ</a:t>
            </a:r>
            <a:endParaRPr lang="en-US" sz="2000" dirty="0"/>
          </a:p>
          <a:p>
            <a:pPr lvl="1"/>
            <a:r>
              <a:rPr lang="en-US" sz="1600" b="1" dirty="0" smtClean="0"/>
              <a:t>      Note:  do not allow the host to be dipped into the Cup.  If you see this about to happen, move</a:t>
            </a:r>
          </a:p>
          <a:p>
            <a:pPr lvl="1"/>
            <a:r>
              <a:rPr lang="en-US" sz="1600" b="1" dirty="0"/>
              <a:t> </a:t>
            </a:r>
            <a:r>
              <a:rPr lang="en-US" sz="1600" b="1" dirty="0" smtClean="0"/>
              <a:t>     the cup back a little and place the purificator over it.  You may ask the Communicant to</a:t>
            </a:r>
          </a:p>
          <a:p>
            <a:pPr lvl="1"/>
            <a:r>
              <a:rPr lang="en-US" sz="1600" b="1" dirty="0"/>
              <a:t> </a:t>
            </a:r>
            <a:r>
              <a:rPr lang="en-US" sz="1600" b="1" dirty="0" smtClean="0"/>
              <a:t>    consume the host, then offer them the Cup.</a:t>
            </a:r>
            <a:endParaRPr lang="en-US" sz="1600" b="1" dirty="0"/>
          </a:p>
          <a:p>
            <a:pPr marL="800100" lvl="1" indent="-342900">
              <a:buFont typeface="Arial" panose="020B0604020202020204" pitchFamily="34" charset="0"/>
              <a:buChar char="•"/>
            </a:pPr>
            <a:r>
              <a:rPr lang="en-US" sz="2000" dirty="0" smtClean="0"/>
              <a:t>Wipe the rim of the cup with the purificator after each person has received</a:t>
            </a:r>
          </a:p>
          <a:p>
            <a:pPr marL="800100" lvl="1" indent="-342900">
              <a:buFont typeface="Arial" panose="020B0604020202020204" pitchFamily="34" charset="0"/>
              <a:buChar char="•"/>
            </a:pPr>
            <a:r>
              <a:rPr lang="en-US" sz="2000" dirty="0" smtClean="0"/>
              <a:t>Change the position of the purificator slightly after each wipe</a:t>
            </a:r>
          </a:p>
          <a:p>
            <a:pPr marL="800100" lvl="1" indent="-342900">
              <a:buFont typeface="Arial" panose="020B0604020202020204" pitchFamily="34" charset="0"/>
              <a:buChar char="•"/>
            </a:pPr>
            <a:r>
              <a:rPr lang="en-US" sz="2000" dirty="0" smtClean="0"/>
              <a:t>Turn the cup a quarter turn as the next Communicant approaches</a:t>
            </a:r>
          </a:p>
          <a:p>
            <a:pPr marL="800100" lvl="1" indent="-342900">
              <a:buFont typeface="Arial" panose="020B0604020202020204" pitchFamily="34" charset="0"/>
              <a:buChar char="•"/>
            </a:pPr>
            <a:endParaRPr lang="en-US" sz="2000" dirty="0"/>
          </a:p>
          <a:p>
            <a:pPr lvl="1"/>
            <a:endParaRPr lang="en-US" sz="2000" dirty="0" smtClean="0"/>
          </a:p>
          <a:p>
            <a:pPr lvl="1"/>
            <a:r>
              <a:rPr lang="en-US" sz="2000" dirty="0" smtClean="0"/>
              <a:t>                                                                                                             (continued……..)</a:t>
            </a:r>
            <a:endParaRPr lang="en-US" sz="2000" dirty="0"/>
          </a:p>
        </p:txBody>
      </p:sp>
      <p:sp>
        <p:nvSpPr>
          <p:cNvPr id="3" name="Slide Number Placeholder 2"/>
          <p:cNvSpPr>
            <a:spLocks noGrp="1"/>
          </p:cNvSpPr>
          <p:nvPr>
            <p:ph type="sldNum" sz="quarter" idx="12"/>
          </p:nvPr>
        </p:nvSpPr>
        <p:spPr/>
        <p:txBody>
          <a:bodyPr/>
          <a:lstStyle/>
          <a:p>
            <a:fld id="{E5137D0E-4A4F-4307-8994-C1891D747D59}" type="slidenum">
              <a:rPr lang="en-US" smtClean="0"/>
              <a:t>15</a:t>
            </a:fld>
            <a:endParaRPr lang="en-US"/>
          </a:p>
        </p:txBody>
      </p:sp>
    </p:spTree>
    <p:extLst>
      <p:ext uri="{BB962C8B-B14F-4D97-AF65-F5344CB8AC3E}">
        <p14:creationId xmlns:p14="http://schemas.microsoft.com/office/powerpoint/2010/main" val="3690421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Distribution of Communion (cont.)</a:t>
            </a:r>
            <a:endParaRPr lang="en-US" dirty="0"/>
          </a:p>
        </p:txBody>
      </p:sp>
      <p:sp>
        <p:nvSpPr>
          <p:cNvPr id="2" name="TextBox 1"/>
          <p:cNvSpPr txBox="1"/>
          <p:nvPr/>
        </p:nvSpPr>
        <p:spPr>
          <a:xfrm>
            <a:off x="760412" y="2088645"/>
            <a:ext cx="10124888" cy="3477875"/>
          </a:xfrm>
          <a:prstGeom prst="rect">
            <a:avLst/>
          </a:prstGeom>
          <a:noFill/>
          <a:ln>
            <a:solidFill>
              <a:schemeClr val="bg2"/>
            </a:solidFill>
          </a:ln>
        </p:spPr>
        <p:txBody>
          <a:bodyPr wrap="none" rtlCol="0" anchor="ctr" anchorCtr="1">
            <a:spAutoFit/>
          </a:bodyPr>
          <a:lstStyle/>
          <a:p>
            <a:r>
              <a:rPr lang="en-US" sz="2000" dirty="0" smtClean="0"/>
              <a:t>Distributing Communion – Cup Ministers   :</a:t>
            </a:r>
          </a:p>
          <a:p>
            <a:endParaRPr lang="en-US" sz="2000" dirty="0" smtClean="0"/>
          </a:p>
          <a:p>
            <a:pPr marL="342900" indent="-342900">
              <a:buFont typeface="Arial" panose="020B0604020202020204" pitchFamily="34" charset="0"/>
              <a:buChar char="•"/>
            </a:pPr>
            <a:r>
              <a:rPr lang="en-US" sz="2000" dirty="0" smtClean="0"/>
              <a:t>Once you have finished distributing the Sacred Blood at your station</a:t>
            </a:r>
          </a:p>
          <a:p>
            <a:pPr marL="800100" lvl="1" indent="-342900">
              <a:buFont typeface="Arial" panose="020B0604020202020204" pitchFamily="34" charset="0"/>
              <a:buChar char="•"/>
            </a:pPr>
            <a:r>
              <a:rPr lang="en-US" sz="2000" dirty="0" smtClean="0"/>
              <a:t>Look to see if </a:t>
            </a:r>
            <a:r>
              <a:rPr lang="en-US" sz="2000" dirty="0"/>
              <a:t>a</a:t>
            </a:r>
            <a:r>
              <a:rPr lang="en-US" sz="2000" dirty="0" smtClean="0"/>
              <a:t>nother station on your side of the church needs additional </a:t>
            </a:r>
          </a:p>
          <a:p>
            <a:pPr lvl="1"/>
            <a:r>
              <a:rPr lang="en-US" sz="2000" dirty="0"/>
              <a:t> </a:t>
            </a:r>
            <a:r>
              <a:rPr lang="en-US" sz="2000" dirty="0" smtClean="0"/>
              <a:t>    Ministers and, if so, step over to help</a:t>
            </a:r>
          </a:p>
          <a:p>
            <a:pPr marL="800100" lvl="1" indent="-342900">
              <a:buFont typeface="Arial" panose="020B0604020202020204" pitchFamily="34" charset="0"/>
              <a:buChar char="•"/>
            </a:pPr>
            <a:r>
              <a:rPr lang="en-US" sz="2000" dirty="0" smtClean="0"/>
              <a:t>When you are done distributing, proceed to the Sacristy</a:t>
            </a:r>
          </a:p>
          <a:p>
            <a:pPr marL="800100" lvl="1" indent="-342900">
              <a:buFont typeface="Arial" panose="020B0604020202020204" pitchFamily="34" charset="0"/>
              <a:buChar char="•"/>
            </a:pPr>
            <a:r>
              <a:rPr lang="en-US" sz="2000" dirty="0" smtClean="0"/>
              <a:t>Consume any remaining Blood of Christ in the Sacristy</a:t>
            </a:r>
          </a:p>
          <a:p>
            <a:pPr marL="800100" lvl="1" indent="-342900">
              <a:buFont typeface="Arial" panose="020B0604020202020204" pitchFamily="34" charset="0"/>
              <a:buChar char="•"/>
            </a:pPr>
            <a:r>
              <a:rPr lang="en-US" sz="2000" dirty="0" smtClean="0"/>
              <a:t>Music Ministers will approach Cup Minister 1 or 4 (whoever finishes first) to </a:t>
            </a:r>
          </a:p>
          <a:p>
            <a:pPr lvl="1"/>
            <a:r>
              <a:rPr lang="en-US" sz="2000" dirty="0" smtClean="0"/>
              <a:t>     receive the Sacred Blood.</a:t>
            </a:r>
            <a:endParaRPr lang="en-US" sz="2000" dirty="0"/>
          </a:p>
          <a:p>
            <a:pPr lvl="1"/>
            <a:endParaRPr lang="en-US" sz="2000" dirty="0" smtClean="0"/>
          </a:p>
          <a:p>
            <a:pPr lvl="1"/>
            <a:endParaRPr lang="en-US" sz="2000" dirty="0"/>
          </a:p>
        </p:txBody>
      </p:sp>
      <p:sp>
        <p:nvSpPr>
          <p:cNvPr id="3" name="Slide Number Placeholder 2"/>
          <p:cNvSpPr>
            <a:spLocks noGrp="1"/>
          </p:cNvSpPr>
          <p:nvPr>
            <p:ph type="sldNum" sz="quarter" idx="12"/>
          </p:nvPr>
        </p:nvSpPr>
        <p:spPr/>
        <p:txBody>
          <a:bodyPr/>
          <a:lstStyle/>
          <a:p>
            <a:fld id="{E5137D0E-4A4F-4307-8994-C1891D747D59}" type="slidenum">
              <a:rPr lang="en-US" smtClean="0"/>
              <a:t>16</a:t>
            </a:fld>
            <a:endParaRPr lang="en-US"/>
          </a:p>
        </p:txBody>
      </p:sp>
    </p:spTree>
    <p:extLst>
      <p:ext uri="{BB962C8B-B14F-4D97-AF65-F5344CB8AC3E}">
        <p14:creationId xmlns:p14="http://schemas.microsoft.com/office/powerpoint/2010/main" val="19428643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Distribution of Communion</a:t>
            </a:r>
            <a:endParaRPr lang="en-US" dirty="0"/>
          </a:p>
        </p:txBody>
      </p:sp>
      <p:sp>
        <p:nvSpPr>
          <p:cNvPr id="2" name="TextBox 1"/>
          <p:cNvSpPr txBox="1"/>
          <p:nvPr/>
        </p:nvSpPr>
        <p:spPr>
          <a:xfrm>
            <a:off x="900797" y="1371599"/>
            <a:ext cx="10669909" cy="5139869"/>
          </a:xfrm>
          <a:prstGeom prst="rect">
            <a:avLst/>
          </a:prstGeom>
          <a:noFill/>
          <a:ln>
            <a:solidFill>
              <a:schemeClr val="bg2"/>
            </a:solidFill>
          </a:ln>
        </p:spPr>
        <p:txBody>
          <a:bodyPr wrap="none" rtlCol="0" anchor="ctr" anchorCtr="1">
            <a:spAutoFit/>
          </a:bodyPr>
          <a:lstStyle/>
          <a:p>
            <a:r>
              <a:rPr lang="en-US" sz="2400" b="1" dirty="0" smtClean="0"/>
              <a:t>Special Duties of Bread Minister 7 (Bread Minister 6 for 7am Mass)</a:t>
            </a:r>
          </a:p>
          <a:p>
            <a:endParaRPr lang="en-US" sz="2400" b="1" dirty="0" smtClean="0"/>
          </a:p>
          <a:p>
            <a:pPr marL="342900" indent="-342900">
              <a:buFont typeface="Arial" panose="020B0604020202020204" pitchFamily="34" charset="0"/>
              <a:buChar char="•"/>
            </a:pPr>
            <a:r>
              <a:rPr lang="en-US" sz="2000" dirty="0" smtClean="0"/>
              <a:t>If there are parishioners receiving gluten-free hosts (the Mass Coordinator will</a:t>
            </a:r>
          </a:p>
          <a:p>
            <a:r>
              <a:rPr lang="en-US" sz="2000" dirty="0"/>
              <a:t> </a:t>
            </a:r>
            <a:r>
              <a:rPr lang="en-US" sz="2000" dirty="0" smtClean="0"/>
              <a:t>    tell you if there are), proceed to a location near the  organ to distribute the</a:t>
            </a:r>
          </a:p>
          <a:p>
            <a:r>
              <a:rPr lang="en-US" sz="2000" dirty="0"/>
              <a:t> </a:t>
            </a:r>
            <a:r>
              <a:rPr lang="en-US" sz="2000" dirty="0" smtClean="0"/>
              <a:t>    gluten-free hosts to them</a:t>
            </a:r>
          </a:p>
          <a:p>
            <a:pPr marL="342900" indent="-342900">
              <a:buFont typeface="Arial" panose="020B0604020202020204" pitchFamily="34" charset="0"/>
              <a:buChar char="•"/>
            </a:pPr>
            <a:r>
              <a:rPr lang="en-US" sz="2000" dirty="0" smtClean="0"/>
              <a:t>If there are </a:t>
            </a:r>
            <a:r>
              <a:rPr lang="en-US" sz="2000" dirty="0" err="1" smtClean="0"/>
              <a:t>pyxes</a:t>
            </a:r>
            <a:r>
              <a:rPr lang="en-US" sz="2000" dirty="0" smtClean="0"/>
              <a:t>, retrieve them from the credence table and take them to the</a:t>
            </a:r>
          </a:p>
          <a:p>
            <a:r>
              <a:rPr lang="en-US" sz="2000" dirty="0"/>
              <a:t> </a:t>
            </a:r>
            <a:r>
              <a:rPr lang="en-US" sz="2000" dirty="0" smtClean="0"/>
              <a:t>    altar</a:t>
            </a:r>
          </a:p>
          <a:p>
            <a:pPr marL="342900" indent="-342900">
              <a:buFont typeface="Arial" panose="020B0604020202020204" pitchFamily="34" charset="0"/>
              <a:buChar char="•"/>
            </a:pPr>
            <a:r>
              <a:rPr lang="en-US" sz="2000" dirty="0" smtClean="0"/>
              <a:t>Fill the </a:t>
            </a:r>
            <a:r>
              <a:rPr lang="en-US" sz="2000" dirty="0" err="1" smtClean="0"/>
              <a:t>pyxes</a:t>
            </a:r>
            <a:r>
              <a:rPr lang="en-US" sz="2000" dirty="0" smtClean="0"/>
              <a:t> from the gold paten on the altar.  If more than one host is needed, </a:t>
            </a:r>
          </a:p>
          <a:p>
            <a:r>
              <a:rPr lang="en-US" sz="2000" dirty="0"/>
              <a:t> </a:t>
            </a:r>
            <a:r>
              <a:rPr lang="en-US" sz="2000" dirty="0" smtClean="0"/>
              <a:t>    the Minister owning the </a:t>
            </a:r>
            <a:r>
              <a:rPr lang="en-US" sz="2000" dirty="0" err="1" smtClean="0"/>
              <a:t>pyx</a:t>
            </a:r>
            <a:r>
              <a:rPr lang="en-US" sz="2000" dirty="0" smtClean="0"/>
              <a:t> will so indicate on a small Post-it note</a:t>
            </a:r>
          </a:p>
          <a:p>
            <a:pPr marL="342900" indent="-342900">
              <a:buFont typeface="Arial" panose="020B0604020202020204" pitchFamily="34" charset="0"/>
              <a:buChar char="•"/>
            </a:pPr>
            <a:r>
              <a:rPr lang="en-US" sz="2000" dirty="0" smtClean="0"/>
              <a:t>Place the </a:t>
            </a:r>
            <a:r>
              <a:rPr lang="en-US" sz="2000" dirty="0" err="1" smtClean="0"/>
              <a:t>pyxes</a:t>
            </a:r>
            <a:r>
              <a:rPr lang="en-US" sz="2000" dirty="0" smtClean="0"/>
              <a:t> on the front of the altar on the side closest to the Presider’s chair</a:t>
            </a:r>
          </a:p>
          <a:p>
            <a:pPr marL="342900" indent="-342900">
              <a:buFont typeface="Arial" panose="020B0604020202020204" pitchFamily="34" charset="0"/>
              <a:buChar char="•"/>
            </a:pPr>
            <a:r>
              <a:rPr lang="en-US" sz="2000" dirty="0" smtClean="0"/>
              <a:t>Take the empty paten to the credence table for purification</a:t>
            </a:r>
          </a:p>
          <a:p>
            <a:pPr marL="342900" indent="-342900">
              <a:buFont typeface="Arial" panose="020B0604020202020204" pitchFamily="34" charset="0"/>
              <a:buChar char="•"/>
            </a:pPr>
            <a:r>
              <a:rPr lang="en-US" sz="2000" dirty="0" smtClean="0"/>
              <a:t>Go to the tabernacle, remove the lid from the tabernacle ciborium and bring it </a:t>
            </a:r>
          </a:p>
          <a:p>
            <a:r>
              <a:rPr lang="en-US" sz="2000" dirty="0"/>
              <a:t> </a:t>
            </a:r>
            <a:r>
              <a:rPr lang="en-US" sz="2000" dirty="0" smtClean="0"/>
              <a:t>    to the Sanctuary</a:t>
            </a:r>
          </a:p>
          <a:p>
            <a:pPr marL="342900" indent="-342900">
              <a:buFont typeface="Arial" panose="020B0604020202020204" pitchFamily="34" charset="0"/>
              <a:buChar char="•"/>
            </a:pPr>
            <a:r>
              <a:rPr lang="en-US" sz="2000" dirty="0" smtClean="0"/>
              <a:t>Stand at the center front of the altar with your attention on the ushers standing on</a:t>
            </a:r>
          </a:p>
          <a:p>
            <a:r>
              <a:rPr lang="en-US" sz="2000" dirty="0"/>
              <a:t> </a:t>
            </a:r>
            <a:r>
              <a:rPr lang="en-US" sz="2000" dirty="0" smtClean="0"/>
              <a:t>    the right and left of the center aisle</a:t>
            </a:r>
          </a:p>
          <a:p>
            <a:r>
              <a:rPr lang="en-US" sz="2000" dirty="0" smtClean="0"/>
              <a:t>                                                                                                                  (continued…..)</a:t>
            </a:r>
          </a:p>
        </p:txBody>
      </p:sp>
      <p:sp>
        <p:nvSpPr>
          <p:cNvPr id="3" name="Slide Number Placeholder 2"/>
          <p:cNvSpPr>
            <a:spLocks noGrp="1"/>
          </p:cNvSpPr>
          <p:nvPr>
            <p:ph type="sldNum" sz="quarter" idx="12"/>
          </p:nvPr>
        </p:nvSpPr>
        <p:spPr/>
        <p:txBody>
          <a:bodyPr/>
          <a:lstStyle/>
          <a:p>
            <a:fld id="{E5137D0E-4A4F-4307-8994-C1891D747D59}" type="slidenum">
              <a:rPr lang="en-US" smtClean="0"/>
              <a:t>17</a:t>
            </a:fld>
            <a:endParaRPr lang="en-US"/>
          </a:p>
        </p:txBody>
      </p:sp>
    </p:spTree>
    <p:extLst>
      <p:ext uri="{BB962C8B-B14F-4D97-AF65-F5344CB8AC3E}">
        <p14:creationId xmlns:p14="http://schemas.microsoft.com/office/powerpoint/2010/main" val="9578976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Distribution of Communion</a:t>
            </a:r>
            <a:endParaRPr lang="en-US" dirty="0"/>
          </a:p>
        </p:txBody>
      </p:sp>
      <p:sp>
        <p:nvSpPr>
          <p:cNvPr id="2" name="TextBox 1"/>
          <p:cNvSpPr txBox="1"/>
          <p:nvPr/>
        </p:nvSpPr>
        <p:spPr>
          <a:xfrm>
            <a:off x="900797" y="1371603"/>
            <a:ext cx="10499990" cy="5139869"/>
          </a:xfrm>
          <a:prstGeom prst="rect">
            <a:avLst/>
          </a:prstGeom>
          <a:noFill/>
          <a:ln>
            <a:solidFill>
              <a:schemeClr val="bg2"/>
            </a:solidFill>
          </a:ln>
        </p:spPr>
        <p:txBody>
          <a:bodyPr wrap="none" rtlCol="0" anchor="ctr" anchorCtr="1">
            <a:spAutoFit/>
          </a:bodyPr>
          <a:lstStyle/>
          <a:p>
            <a:r>
              <a:rPr lang="en-US" sz="2400" b="1" dirty="0" smtClean="0"/>
              <a:t>Special Duties of Bread Minister 7 (Bread Minister 6 for 7am Mass)</a:t>
            </a:r>
          </a:p>
          <a:p>
            <a:endParaRPr lang="en-US" sz="2400" b="1" dirty="0" smtClean="0"/>
          </a:p>
          <a:p>
            <a:pPr marL="342900" indent="-342900">
              <a:buFont typeface="Arial" panose="020B0604020202020204" pitchFamily="34" charset="0"/>
              <a:buChar char="•"/>
            </a:pPr>
            <a:r>
              <a:rPr lang="en-US" sz="2000" dirty="0" smtClean="0"/>
              <a:t>The center aisle users will notify you when and to which part of the church you </a:t>
            </a:r>
          </a:p>
          <a:p>
            <a:r>
              <a:rPr lang="en-US" sz="2000" dirty="0" smtClean="0"/>
              <a:t>     will need to go to replenish hosts</a:t>
            </a:r>
          </a:p>
          <a:p>
            <a:pPr marL="342900" indent="-342900">
              <a:buFont typeface="Arial" panose="020B0604020202020204" pitchFamily="34" charset="0"/>
              <a:buChar char="•"/>
            </a:pPr>
            <a:r>
              <a:rPr lang="en-US" sz="2000" dirty="0" smtClean="0"/>
              <a:t>Proceed reverently to the part of the church indicated by the center aisle usher,</a:t>
            </a:r>
          </a:p>
          <a:p>
            <a:r>
              <a:rPr lang="en-US" sz="2000" dirty="0" smtClean="0"/>
              <a:t>     keeping your eye on the ushers in that area who will point to the ciborium </a:t>
            </a:r>
          </a:p>
          <a:p>
            <a:r>
              <a:rPr lang="en-US" sz="2000" dirty="0" smtClean="0"/>
              <a:t>     that needs to be refilled</a:t>
            </a:r>
          </a:p>
          <a:p>
            <a:pPr marL="342900" indent="-342900">
              <a:buFont typeface="Arial" panose="020B0604020202020204" pitchFamily="34" charset="0"/>
              <a:buChar char="•"/>
            </a:pPr>
            <a:r>
              <a:rPr lang="en-US" sz="2000" dirty="0" smtClean="0"/>
              <a:t>When you arrive at the station to be replenished, carefully transfer hosts from the</a:t>
            </a:r>
          </a:p>
          <a:p>
            <a:r>
              <a:rPr lang="en-US" sz="2000" dirty="0" smtClean="0"/>
              <a:t>     tabernacle ciborium to the minister’s ciborium.  Try to estimate the amount </a:t>
            </a:r>
          </a:p>
          <a:p>
            <a:r>
              <a:rPr lang="en-US" sz="2000" dirty="0" smtClean="0"/>
              <a:t>     needed by the number of people still in line</a:t>
            </a:r>
          </a:p>
          <a:p>
            <a:pPr marL="342900" indent="-342900">
              <a:buFont typeface="Arial" panose="020B0604020202020204" pitchFamily="34" charset="0"/>
              <a:buChar char="•"/>
            </a:pPr>
            <a:r>
              <a:rPr lang="en-US" sz="2000" dirty="0" smtClean="0"/>
              <a:t>Once you are sure that all stations have sufficient hosts to complete the </a:t>
            </a:r>
          </a:p>
          <a:p>
            <a:r>
              <a:rPr lang="en-US" sz="2000" dirty="0" smtClean="0"/>
              <a:t>     distribution of Communion, place the tabernacle ciborium on corporal on the</a:t>
            </a:r>
          </a:p>
          <a:p>
            <a:r>
              <a:rPr lang="en-US" sz="2000" dirty="0" smtClean="0"/>
              <a:t>     right side of the Credence Table and await the arrival of the other Bread </a:t>
            </a:r>
          </a:p>
          <a:p>
            <a:r>
              <a:rPr lang="en-US" sz="2000" dirty="0" smtClean="0"/>
              <a:t>     Ministers</a:t>
            </a:r>
          </a:p>
          <a:p>
            <a:endParaRPr lang="en-US" sz="2000" dirty="0"/>
          </a:p>
          <a:p>
            <a:endParaRPr lang="en-US" sz="2000" dirty="0" smtClean="0"/>
          </a:p>
        </p:txBody>
      </p:sp>
      <p:sp>
        <p:nvSpPr>
          <p:cNvPr id="3" name="Slide Number Placeholder 2"/>
          <p:cNvSpPr>
            <a:spLocks noGrp="1"/>
          </p:cNvSpPr>
          <p:nvPr>
            <p:ph type="sldNum" sz="quarter" idx="12"/>
          </p:nvPr>
        </p:nvSpPr>
        <p:spPr/>
        <p:txBody>
          <a:bodyPr/>
          <a:lstStyle/>
          <a:p>
            <a:fld id="{E5137D0E-4A4F-4307-8994-C1891D747D59}" type="slidenum">
              <a:rPr lang="en-US" smtClean="0"/>
              <a:t>18</a:t>
            </a:fld>
            <a:endParaRPr lang="en-US"/>
          </a:p>
        </p:txBody>
      </p:sp>
    </p:spTree>
    <p:extLst>
      <p:ext uri="{BB962C8B-B14F-4D97-AF65-F5344CB8AC3E}">
        <p14:creationId xmlns:p14="http://schemas.microsoft.com/office/powerpoint/2010/main" val="4282653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After Communion</a:t>
            </a:r>
            <a:endParaRPr lang="en-US" dirty="0"/>
          </a:p>
        </p:txBody>
      </p:sp>
      <p:sp>
        <p:nvSpPr>
          <p:cNvPr id="2" name="TextBox 1"/>
          <p:cNvSpPr txBox="1"/>
          <p:nvPr/>
        </p:nvSpPr>
        <p:spPr>
          <a:xfrm>
            <a:off x="760412" y="1723555"/>
            <a:ext cx="10743647" cy="4524315"/>
          </a:xfrm>
          <a:prstGeom prst="rect">
            <a:avLst/>
          </a:prstGeom>
          <a:noFill/>
          <a:ln>
            <a:solidFill>
              <a:schemeClr val="bg2"/>
            </a:solidFill>
          </a:ln>
        </p:spPr>
        <p:txBody>
          <a:bodyPr wrap="none" rtlCol="0" anchor="ctr" anchorCtr="1">
            <a:spAutoFit/>
          </a:bodyPr>
          <a:lstStyle/>
          <a:p>
            <a:r>
              <a:rPr lang="en-US" sz="2400" b="1" dirty="0" smtClean="0"/>
              <a:t>The Ciboria</a:t>
            </a:r>
          </a:p>
          <a:p>
            <a:endParaRPr lang="en-US" sz="2400" b="1" dirty="0" smtClean="0"/>
          </a:p>
          <a:p>
            <a:pPr marL="342900" indent="-342900">
              <a:buFont typeface="Arial" panose="020B0604020202020204" pitchFamily="34" charset="0"/>
              <a:buChar char="•"/>
            </a:pPr>
            <a:r>
              <a:rPr lang="en-US" sz="2000" dirty="0" smtClean="0"/>
              <a:t>All Bread Ministers must return their ciboria to the Credence Table (one Bread</a:t>
            </a:r>
          </a:p>
          <a:p>
            <a:r>
              <a:rPr lang="en-US" sz="2000" dirty="0" smtClean="0"/>
              <a:t>     Minister may bring the Presider’s ciborium to the Credence Table)</a:t>
            </a:r>
          </a:p>
          <a:p>
            <a:pPr marL="342900" indent="-342900">
              <a:buFont typeface="Arial" panose="020B0604020202020204" pitchFamily="34" charset="0"/>
              <a:buChar char="•"/>
            </a:pPr>
            <a:r>
              <a:rPr lang="en-US" sz="2000" dirty="0" smtClean="0"/>
              <a:t>If Bread Minister 7 is not at the Credence Table yet, the first Bread Minister to </a:t>
            </a:r>
          </a:p>
          <a:p>
            <a:r>
              <a:rPr lang="en-US" sz="2000" dirty="0"/>
              <a:t> </a:t>
            </a:r>
            <a:r>
              <a:rPr lang="en-US" sz="2000" dirty="0" smtClean="0"/>
              <a:t>    arrive at the Credence Table will remain, transferring each arriving Bread Minister’s</a:t>
            </a:r>
          </a:p>
          <a:p>
            <a:r>
              <a:rPr lang="en-US" sz="2000" dirty="0"/>
              <a:t> </a:t>
            </a:r>
            <a:r>
              <a:rPr lang="en-US" sz="2000" dirty="0" smtClean="0"/>
              <a:t>    unconsumed hosts into his/her ciborium.  </a:t>
            </a:r>
          </a:p>
          <a:p>
            <a:pPr marL="342900" indent="-342900">
              <a:buFont typeface="Arial" panose="020B0604020202020204" pitchFamily="34" charset="0"/>
              <a:buChar char="•"/>
            </a:pPr>
            <a:r>
              <a:rPr lang="en-US" sz="2000" dirty="0" smtClean="0"/>
              <a:t>Once Bread 7 Minister arrives, the unconsumed hosts will be transferred into</a:t>
            </a:r>
          </a:p>
          <a:p>
            <a:r>
              <a:rPr lang="en-US" sz="2000" dirty="0"/>
              <a:t> </a:t>
            </a:r>
            <a:r>
              <a:rPr lang="en-US" sz="2000" dirty="0" smtClean="0"/>
              <a:t>    the tabernacle ciborium and the first Bread minister may return to the assembly</a:t>
            </a:r>
          </a:p>
          <a:p>
            <a:pPr marL="342900" indent="-342900">
              <a:buFont typeface="Arial" panose="020B0604020202020204" pitchFamily="34" charset="0"/>
              <a:buChar char="•"/>
            </a:pPr>
            <a:r>
              <a:rPr lang="en-US" sz="2000" dirty="0" smtClean="0"/>
              <a:t>Once all of the unconsumed hosts are in the tabernacle ciborium, Bread </a:t>
            </a:r>
          </a:p>
          <a:p>
            <a:r>
              <a:rPr lang="en-US" sz="2000" dirty="0"/>
              <a:t> </a:t>
            </a:r>
            <a:r>
              <a:rPr lang="en-US" sz="2000" dirty="0" smtClean="0"/>
              <a:t>    Minister</a:t>
            </a:r>
            <a:r>
              <a:rPr lang="en-US" sz="2000" dirty="0"/>
              <a:t> </a:t>
            </a:r>
            <a:r>
              <a:rPr lang="en-US" sz="2000" dirty="0" smtClean="0"/>
              <a:t>7 will return the ciborium to the tabernacle, lock the tabernacle, remove</a:t>
            </a:r>
          </a:p>
          <a:p>
            <a:r>
              <a:rPr lang="en-US" sz="2000" dirty="0"/>
              <a:t> </a:t>
            </a:r>
            <a:r>
              <a:rPr lang="en-US" sz="2000" dirty="0" smtClean="0"/>
              <a:t>    the key and place the key on the Credence Table.</a:t>
            </a:r>
          </a:p>
          <a:p>
            <a:pPr marL="342900" indent="-342900">
              <a:buFont typeface="Arial" panose="020B0604020202020204" pitchFamily="34" charset="0"/>
              <a:buChar char="•"/>
            </a:pPr>
            <a:r>
              <a:rPr lang="en-US" sz="2000" dirty="0" smtClean="0"/>
              <a:t>Bread Minister 7 may then return to the assembly</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42484178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143000"/>
            <a:ext cx="9601200" cy="5410200"/>
          </a:xfrm>
        </p:spPr>
        <p:txBody>
          <a:bodyPr>
            <a:noAutofit/>
          </a:bodyPr>
          <a:lstStyle/>
          <a:p>
            <a:pPr>
              <a:lnSpc>
                <a:spcPts val="1920"/>
              </a:lnSpc>
              <a:buClrTx/>
            </a:pPr>
            <a:r>
              <a:rPr lang="en-US" sz="1600" b="1" dirty="0" smtClean="0"/>
              <a:t>The Liturgy of the Eucharist</a:t>
            </a:r>
          </a:p>
          <a:p>
            <a:pPr>
              <a:lnSpc>
                <a:spcPts val="1920"/>
              </a:lnSpc>
              <a:buClrTx/>
            </a:pPr>
            <a:r>
              <a:rPr lang="en-US" sz="1600" b="1" dirty="0" smtClean="0"/>
              <a:t>The </a:t>
            </a:r>
            <a:r>
              <a:rPr lang="en-US" sz="1600" b="1" dirty="0"/>
              <a:t>Role of the </a:t>
            </a:r>
            <a:r>
              <a:rPr lang="en-US" sz="1600" b="1" dirty="0" smtClean="0"/>
              <a:t>Eucharistic Minister </a:t>
            </a:r>
            <a:r>
              <a:rPr lang="en-US" sz="1600" b="1" dirty="0"/>
              <a:t>in the </a:t>
            </a:r>
            <a:r>
              <a:rPr lang="en-US" sz="1600" b="1" dirty="0" smtClean="0"/>
              <a:t>Liturgy of the Eucharist</a:t>
            </a:r>
          </a:p>
          <a:p>
            <a:pPr>
              <a:lnSpc>
                <a:spcPts val="1920"/>
              </a:lnSpc>
              <a:buClrTx/>
            </a:pPr>
            <a:r>
              <a:rPr lang="en-US" sz="1600" b="1" dirty="0" smtClean="0"/>
              <a:t>Expectations of the Eucharistic Minister</a:t>
            </a:r>
          </a:p>
          <a:p>
            <a:pPr lvl="1">
              <a:lnSpc>
                <a:spcPts val="1920"/>
              </a:lnSpc>
              <a:buClrTx/>
            </a:pPr>
            <a:r>
              <a:rPr lang="en-US" sz="1400" dirty="0" smtClean="0"/>
              <a:t>Training</a:t>
            </a:r>
          </a:p>
          <a:p>
            <a:pPr lvl="1">
              <a:lnSpc>
                <a:spcPts val="1920"/>
              </a:lnSpc>
              <a:buClrTx/>
            </a:pPr>
            <a:r>
              <a:rPr lang="en-US" sz="1400" dirty="0" smtClean="0"/>
              <a:t>Attendance and Substitutions</a:t>
            </a:r>
          </a:p>
          <a:p>
            <a:pPr lvl="1">
              <a:lnSpc>
                <a:spcPts val="1920"/>
              </a:lnSpc>
              <a:buClrTx/>
            </a:pPr>
            <a:r>
              <a:rPr lang="en-US" sz="1400" dirty="0" smtClean="0"/>
              <a:t>Spiritual Preparation</a:t>
            </a:r>
          </a:p>
          <a:p>
            <a:pPr lvl="1">
              <a:lnSpc>
                <a:spcPts val="1920"/>
              </a:lnSpc>
              <a:buClrTx/>
            </a:pPr>
            <a:r>
              <a:rPr lang="en-US" sz="1400" dirty="0" smtClean="0"/>
              <a:t>Technical Preparation</a:t>
            </a:r>
          </a:p>
          <a:p>
            <a:pPr>
              <a:lnSpc>
                <a:spcPts val="1920"/>
              </a:lnSpc>
              <a:buClrTx/>
            </a:pPr>
            <a:r>
              <a:rPr lang="en-US" sz="1600" b="1" dirty="0" smtClean="0"/>
              <a:t>Eucharistic Minister Stations</a:t>
            </a:r>
          </a:p>
          <a:p>
            <a:pPr>
              <a:lnSpc>
                <a:spcPts val="1920"/>
              </a:lnSpc>
              <a:buClrTx/>
            </a:pPr>
            <a:r>
              <a:rPr lang="en-US" sz="1600" b="1" dirty="0" smtClean="0"/>
              <a:t>Practicum</a:t>
            </a:r>
          </a:p>
          <a:p>
            <a:pPr lvl="1">
              <a:lnSpc>
                <a:spcPts val="1920"/>
              </a:lnSpc>
              <a:buClrTx/>
            </a:pPr>
            <a:r>
              <a:rPr lang="en-US" sz="1400" dirty="0" smtClean="0"/>
              <a:t>General Guidelines</a:t>
            </a:r>
          </a:p>
          <a:p>
            <a:pPr lvl="1">
              <a:lnSpc>
                <a:spcPts val="1920"/>
              </a:lnSpc>
              <a:buClrTx/>
            </a:pPr>
            <a:r>
              <a:rPr lang="en-US" sz="1400" dirty="0" smtClean="0"/>
              <a:t>Distribution of Communion</a:t>
            </a:r>
          </a:p>
          <a:p>
            <a:pPr lvl="1">
              <a:lnSpc>
                <a:spcPts val="1920"/>
              </a:lnSpc>
              <a:buClrTx/>
            </a:pPr>
            <a:r>
              <a:rPr lang="en-US" sz="1400" dirty="0" smtClean="0"/>
              <a:t>After Communion</a:t>
            </a:r>
            <a:endParaRPr lang="en-US" sz="1400" dirty="0"/>
          </a:p>
          <a:p>
            <a:pPr lvl="1">
              <a:lnSpc>
                <a:spcPts val="1920"/>
              </a:lnSpc>
              <a:buClrTx/>
            </a:pPr>
            <a:r>
              <a:rPr lang="en-US" sz="1400" dirty="0" smtClean="0"/>
              <a:t>After Mass</a:t>
            </a:r>
            <a:endParaRPr lang="en-US" sz="1400" b="1" dirty="0" smtClean="0"/>
          </a:p>
          <a:p>
            <a:pPr lvl="0">
              <a:lnSpc>
                <a:spcPts val="1920"/>
              </a:lnSpc>
              <a:buClrTx/>
            </a:pPr>
            <a:r>
              <a:rPr lang="en-US" sz="1600" b="1" dirty="0" smtClean="0"/>
              <a:t>Resources and Q &amp; A</a:t>
            </a:r>
          </a:p>
        </p:txBody>
      </p:sp>
      <p:sp>
        <p:nvSpPr>
          <p:cNvPr id="13" name="Title 12"/>
          <p:cNvSpPr>
            <a:spLocks noGrp="1"/>
          </p:cNvSpPr>
          <p:nvPr>
            <p:ph type="title"/>
          </p:nvPr>
        </p:nvSpPr>
        <p:spPr>
          <a:xfrm>
            <a:off x="1522414" y="533400"/>
            <a:ext cx="9601200" cy="501649"/>
          </a:xfrm>
        </p:spPr>
        <p:txBody>
          <a:bodyPr>
            <a:normAutofit fontScale="90000"/>
          </a:bodyPr>
          <a:lstStyle/>
          <a:p>
            <a:r>
              <a:rPr lang="en-US" dirty="0" smtClean="0"/>
              <a:t>Agenda</a:t>
            </a:r>
            <a:endParaRPr lang="en-US" dirty="0"/>
          </a:p>
        </p:txBody>
      </p:sp>
      <p:sp>
        <p:nvSpPr>
          <p:cNvPr id="2" name="Slide Number Placeholder 1"/>
          <p:cNvSpPr>
            <a:spLocks noGrp="1"/>
          </p:cNvSpPr>
          <p:nvPr>
            <p:ph type="sldNum" sz="quarter" idx="12"/>
          </p:nvPr>
        </p:nvSpPr>
        <p:spPr/>
        <p:txBody>
          <a:bodyPr/>
          <a:lstStyle/>
          <a:p>
            <a:fld id="{E5137D0E-4A4F-4307-8994-C1891D747D59}" type="slidenum">
              <a:rPr lang="en-US" smtClean="0"/>
              <a:t>2</a:t>
            </a:fld>
            <a:endParaRPr lang="en-US"/>
          </a:p>
        </p:txBody>
      </p:sp>
    </p:spTree>
    <p:extLst>
      <p:ext uri="{BB962C8B-B14F-4D97-AF65-F5344CB8AC3E}">
        <p14:creationId xmlns:p14="http://schemas.microsoft.com/office/powerpoint/2010/main" val="685996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After Communion</a:t>
            </a:r>
            <a:endParaRPr lang="en-US" dirty="0"/>
          </a:p>
        </p:txBody>
      </p:sp>
      <p:sp>
        <p:nvSpPr>
          <p:cNvPr id="2" name="TextBox 1"/>
          <p:cNvSpPr txBox="1"/>
          <p:nvPr/>
        </p:nvSpPr>
        <p:spPr>
          <a:xfrm>
            <a:off x="760412" y="1569668"/>
            <a:ext cx="10209846" cy="4832092"/>
          </a:xfrm>
          <a:prstGeom prst="rect">
            <a:avLst/>
          </a:prstGeom>
          <a:noFill/>
          <a:ln>
            <a:solidFill>
              <a:schemeClr val="bg2"/>
            </a:solidFill>
          </a:ln>
        </p:spPr>
        <p:txBody>
          <a:bodyPr wrap="none" rtlCol="0" anchor="ctr" anchorCtr="1">
            <a:spAutoFit/>
          </a:bodyPr>
          <a:lstStyle/>
          <a:p>
            <a:r>
              <a:rPr lang="en-US" sz="2400" b="1" dirty="0" smtClean="0"/>
              <a:t>The Cups</a:t>
            </a:r>
          </a:p>
          <a:p>
            <a:endParaRPr lang="en-US" sz="2400" b="1" dirty="0" smtClean="0"/>
          </a:p>
          <a:p>
            <a:pPr marL="342900" indent="-342900">
              <a:buFont typeface="Arial" panose="020B0604020202020204" pitchFamily="34" charset="0"/>
              <a:buChar char="•"/>
            </a:pPr>
            <a:r>
              <a:rPr lang="en-US" sz="2000" dirty="0" smtClean="0"/>
              <a:t>All Bread Ministers must return their Cups to the Sacristy</a:t>
            </a:r>
          </a:p>
          <a:p>
            <a:pPr marL="342900" indent="-342900">
              <a:buFont typeface="Arial" panose="020B0604020202020204" pitchFamily="34" charset="0"/>
              <a:buChar char="•"/>
            </a:pPr>
            <a:r>
              <a:rPr lang="en-US" sz="2000" dirty="0" smtClean="0"/>
              <a:t>When done distributing the Sacred Blood, proceed to the Sacristy through</a:t>
            </a:r>
          </a:p>
          <a:p>
            <a:r>
              <a:rPr lang="en-US" sz="2000" dirty="0" smtClean="0"/>
              <a:t>     the nearest door.</a:t>
            </a:r>
          </a:p>
          <a:p>
            <a:pPr marL="342900" indent="-342900">
              <a:buFont typeface="Arial" panose="020B0604020202020204" pitchFamily="34" charset="0"/>
              <a:buChar char="•"/>
            </a:pPr>
            <a:r>
              <a:rPr lang="en-US" sz="2000" dirty="0"/>
              <a:t>Consume any remaining Blood of Christ </a:t>
            </a:r>
            <a:r>
              <a:rPr lang="en-US" sz="2000" dirty="0" smtClean="0"/>
              <a:t>while in </a:t>
            </a:r>
            <a:r>
              <a:rPr lang="en-US" sz="2000" dirty="0"/>
              <a:t>the Sacristy.  If you need help,</a:t>
            </a:r>
          </a:p>
          <a:p>
            <a:r>
              <a:rPr lang="en-US" sz="2000" dirty="0"/>
              <a:t>     you may ask another Cup Minister to help.  Make sure all remaining Sacred</a:t>
            </a:r>
          </a:p>
          <a:p>
            <a:r>
              <a:rPr lang="en-US" sz="2000" dirty="0"/>
              <a:t>     Blood is consumed, then leave the Cup on the corporal, placing the </a:t>
            </a:r>
          </a:p>
          <a:p>
            <a:r>
              <a:rPr lang="en-US" sz="2000" dirty="0"/>
              <a:t>     purificator over it</a:t>
            </a:r>
          </a:p>
          <a:p>
            <a:pPr marL="342900" indent="-342900">
              <a:buFont typeface="Arial" panose="020B0604020202020204" pitchFamily="34" charset="0"/>
              <a:buChar char="•"/>
            </a:pPr>
            <a:r>
              <a:rPr lang="en-US" sz="2000" dirty="0" smtClean="0"/>
              <a:t>Return to your place in the assembly</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endParaRPr lang="en-US" sz="2000" dirty="0"/>
          </a:p>
        </p:txBody>
      </p:sp>
    </p:spTree>
    <p:extLst>
      <p:ext uri="{BB962C8B-B14F-4D97-AF65-F5344CB8AC3E}">
        <p14:creationId xmlns:p14="http://schemas.microsoft.com/office/powerpoint/2010/main" val="12633467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 – After Mass</a:t>
            </a:r>
            <a:endParaRPr lang="en-US" dirty="0"/>
          </a:p>
        </p:txBody>
      </p:sp>
      <p:sp>
        <p:nvSpPr>
          <p:cNvPr id="2" name="TextBox 1"/>
          <p:cNvSpPr txBox="1"/>
          <p:nvPr/>
        </p:nvSpPr>
        <p:spPr>
          <a:xfrm>
            <a:off x="760412" y="1477337"/>
            <a:ext cx="10451900" cy="5016758"/>
          </a:xfrm>
          <a:prstGeom prst="rect">
            <a:avLst/>
          </a:prstGeom>
          <a:noFill/>
          <a:ln>
            <a:solidFill>
              <a:schemeClr val="bg2"/>
            </a:solidFill>
          </a:ln>
        </p:spPr>
        <p:txBody>
          <a:bodyPr wrap="none" rtlCol="0" anchor="ctr" anchorCtr="1">
            <a:spAutoFit/>
          </a:bodyPr>
          <a:lstStyle/>
          <a:p>
            <a:pPr marL="342900" indent="-342900">
              <a:buFont typeface="Arial" panose="020B0604020202020204" pitchFamily="34" charset="0"/>
              <a:buChar char="•"/>
            </a:pPr>
            <a:r>
              <a:rPr lang="en-US" sz="2000" b="1" dirty="0" smtClean="0"/>
              <a:t>All Eucharistic Ministers are expected to help with the purification and put-</a:t>
            </a:r>
          </a:p>
          <a:p>
            <a:r>
              <a:rPr lang="en-US" sz="2000" b="1" dirty="0"/>
              <a:t> </a:t>
            </a:r>
            <a:r>
              <a:rPr lang="en-US" sz="2000" b="1" dirty="0" smtClean="0"/>
              <a:t>    away of the vessels</a:t>
            </a:r>
          </a:p>
          <a:p>
            <a:pPr marL="342900" indent="-342900">
              <a:buFont typeface="Arial" panose="020B0604020202020204" pitchFamily="34" charset="0"/>
              <a:buChar char="•"/>
            </a:pPr>
            <a:r>
              <a:rPr lang="en-US" sz="2000" dirty="0" smtClean="0"/>
              <a:t>Purification of the Ciboria</a:t>
            </a:r>
          </a:p>
          <a:p>
            <a:pPr marL="800100" lvl="1" indent="-342900">
              <a:buFont typeface="Arial" panose="020B0604020202020204" pitchFamily="34" charset="0"/>
              <a:buChar char="•"/>
            </a:pPr>
            <a:r>
              <a:rPr lang="en-US" sz="2000" dirty="0" smtClean="0"/>
              <a:t>Use the purificator to transfer any particles of consecrated host from</a:t>
            </a:r>
          </a:p>
          <a:p>
            <a:pPr lvl="1"/>
            <a:r>
              <a:rPr lang="en-US" sz="2000" dirty="0"/>
              <a:t> </a:t>
            </a:r>
            <a:r>
              <a:rPr lang="en-US" sz="2000" dirty="0" smtClean="0"/>
              <a:t>    the ciboria to the Presider’s Eucharistic Cup</a:t>
            </a:r>
          </a:p>
          <a:p>
            <a:pPr marL="800100" lvl="1" indent="-342900">
              <a:buFont typeface="Arial" panose="020B0604020202020204" pitchFamily="34" charset="0"/>
              <a:buChar char="•"/>
            </a:pPr>
            <a:r>
              <a:rPr lang="en-US" sz="2000" dirty="0" smtClean="0"/>
              <a:t>Wash/dry the ciboria using non abrasive sponges and towels</a:t>
            </a:r>
          </a:p>
          <a:p>
            <a:pPr marL="342900" indent="-342900">
              <a:buFont typeface="Arial" panose="020B0604020202020204" pitchFamily="34" charset="0"/>
              <a:buChar char="•"/>
            </a:pPr>
            <a:r>
              <a:rPr lang="en-US" sz="2000" dirty="0" smtClean="0"/>
              <a:t>Purification of the Cups (including the Presider’s Cup)</a:t>
            </a:r>
          </a:p>
          <a:p>
            <a:pPr marL="800100" lvl="1" indent="-342900">
              <a:buFont typeface="Arial" panose="020B0604020202020204" pitchFamily="34" charset="0"/>
              <a:buChar char="•"/>
            </a:pPr>
            <a:r>
              <a:rPr lang="en-US" sz="2000" dirty="0" smtClean="0"/>
              <a:t>Pour a little water into the cup</a:t>
            </a:r>
          </a:p>
          <a:p>
            <a:pPr marL="800100" lvl="1" indent="-342900">
              <a:buFont typeface="Arial" panose="020B0604020202020204" pitchFamily="34" charset="0"/>
              <a:buChar char="•"/>
            </a:pPr>
            <a:r>
              <a:rPr lang="en-US" sz="2000" dirty="0" smtClean="0"/>
              <a:t>Swish the water around the cup, then consume it</a:t>
            </a:r>
          </a:p>
          <a:p>
            <a:pPr marL="800100" lvl="1" indent="-342900">
              <a:buFont typeface="Arial" panose="020B0604020202020204" pitchFamily="34" charset="0"/>
              <a:buChar char="•"/>
            </a:pPr>
            <a:r>
              <a:rPr lang="en-US" sz="2000" dirty="0" smtClean="0"/>
              <a:t>Purify the </a:t>
            </a:r>
            <a:r>
              <a:rPr lang="en-US" sz="2000" dirty="0" smtClean="0"/>
              <a:t>flagon </a:t>
            </a:r>
            <a:r>
              <a:rPr lang="en-US" sz="2000" dirty="0" smtClean="0"/>
              <a:t>in the same manner as the cups except do not drink</a:t>
            </a:r>
          </a:p>
          <a:p>
            <a:pPr lvl="1"/>
            <a:r>
              <a:rPr lang="en-US" sz="2000" dirty="0" smtClean="0"/>
              <a:t>     from the </a:t>
            </a:r>
            <a:r>
              <a:rPr lang="en-US" sz="2000" dirty="0" smtClean="0"/>
              <a:t>flagon, </a:t>
            </a:r>
            <a:r>
              <a:rPr lang="en-US" sz="2000" dirty="0" smtClean="0"/>
              <a:t>use one of the Cups</a:t>
            </a:r>
          </a:p>
          <a:p>
            <a:pPr marL="800100" lvl="1" indent="-342900">
              <a:buFont typeface="Arial" panose="020B0604020202020204" pitchFamily="34" charset="0"/>
              <a:buChar char="•"/>
            </a:pPr>
            <a:r>
              <a:rPr lang="en-US" sz="2000" dirty="0" smtClean="0"/>
              <a:t>Wash/dry </a:t>
            </a:r>
            <a:r>
              <a:rPr lang="en-US" sz="2000" dirty="0"/>
              <a:t>the cups using non abrasive sponges </a:t>
            </a:r>
            <a:r>
              <a:rPr lang="en-US" sz="2000" dirty="0" smtClean="0"/>
              <a:t>and </a:t>
            </a:r>
            <a:r>
              <a:rPr lang="en-US" sz="2000" dirty="0"/>
              <a:t>towels</a:t>
            </a:r>
          </a:p>
          <a:p>
            <a:pPr marL="342900" indent="-342900">
              <a:buFont typeface="Arial" panose="020B0604020202020204" pitchFamily="34" charset="0"/>
              <a:buChar char="•"/>
            </a:pPr>
            <a:r>
              <a:rPr lang="en-US" sz="2000" dirty="0" smtClean="0"/>
              <a:t>If nobody has arrived for set-up for the next Mass or there is no impending Mass, </a:t>
            </a:r>
          </a:p>
          <a:p>
            <a:r>
              <a:rPr lang="en-US" sz="2000" dirty="0" smtClean="0"/>
              <a:t>     place the vessels in the cabinet, lock the cabinet and place the key on top of</a:t>
            </a:r>
          </a:p>
          <a:p>
            <a:r>
              <a:rPr lang="en-US" sz="2000" dirty="0"/>
              <a:t> </a:t>
            </a:r>
            <a:r>
              <a:rPr lang="en-US" sz="2000" dirty="0" smtClean="0"/>
              <a:t>    the safe</a:t>
            </a:r>
          </a:p>
          <a:p>
            <a:pPr marL="342900" indent="-342900">
              <a:buFont typeface="Arial" panose="020B0604020202020204" pitchFamily="34" charset="0"/>
              <a:buChar char="•"/>
            </a:pPr>
            <a:r>
              <a:rPr lang="en-US" sz="2000" dirty="0" smtClean="0"/>
              <a:t>Make sure the tabernacle key is also on top of the safe</a:t>
            </a:r>
          </a:p>
        </p:txBody>
      </p:sp>
    </p:spTree>
    <p:extLst>
      <p:ext uri="{BB962C8B-B14F-4D97-AF65-F5344CB8AC3E}">
        <p14:creationId xmlns:p14="http://schemas.microsoft.com/office/powerpoint/2010/main" val="42872759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93812" y="636998"/>
            <a:ext cx="9601200" cy="658402"/>
          </a:xfrm>
        </p:spPr>
        <p:txBody>
          <a:bodyPr>
            <a:normAutofit fontScale="90000"/>
          </a:bodyPr>
          <a:lstStyle/>
          <a:p>
            <a:r>
              <a:rPr lang="en-US" dirty="0" smtClean="0"/>
              <a:t>The Extraordinary Ministry of Holy Communion - Something To Think About</a:t>
            </a:r>
            <a:endParaRPr lang="en-US" dirty="0"/>
          </a:p>
        </p:txBody>
      </p:sp>
      <p:sp>
        <p:nvSpPr>
          <p:cNvPr id="4" name="TextBox 3"/>
          <p:cNvSpPr txBox="1"/>
          <p:nvPr/>
        </p:nvSpPr>
        <p:spPr>
          <a:xfrm>
            <a:off x="836612" y="1599486"/>
            <a:ext cx="10210802" cy="4801314"/>
          </a:xfrm>
          <a:prstGeom prst="rect">
            <a:avLst/>
          </a:prstGeom>
          <a:noFill/>
          <a:ln>
            <a:solidFill>
              <a:schemeClr val="bg2"/>
            </a:solidFill>
          </a:ln>
        </p:spPr>
        <p:txBody>
          <a:bodyPr wrap="square" rtlCol="0" anchor="ctr" anchorCtr="1">
            <a:spAutoFit/>
          </a:bodyPr>
          <a:lstStyle/>
          <a:p>
            <a:r>
              <a:rPr lang="en-US" dirty="0" smtClean="0"/>
              <a:t>“</a:t>
            </a:r>
            <a:r>
              <a:rPr lang="en-US" b="1" dirty="0" smtClean="0"/>
              <a:t>In</a:t>
            </a:r>
            <a:r>
              <a:rPr lang="en-US" dirty="0" smtClean="0"/>
              <a:t> this ministry, you must be examples of Christian living in faith and conduct; you must strive to grow in holiness through this sacrament of unity and love.  Remember that, though many, we are one body because we share the one bread and one cup.</a:t>
            </a:r>
          </a:p>
          <a:p>
            <a:r>
              <a:rPr lang="en-US" dirty="0" smtClean="0"/>
              <a:t>“</a:t>
            </a:r>
            <a:r>
              <a:rPr lang="en-US" b="1" dirty="0" smtClean="0"/>
              <a:t>As</a:t>
            </a:r>
            <a:r>
              <a:rPr lang="en-US" dirty="0" smtClean="0"/>
              <a:t> ministers of Holy Communion, be, therefore, especially observant of the Lord’s command to love your neighbor.  For when he gave his body as food to his disciples, he said to them: ‘This is my commandment, that you should love one another as I have loved you.’</a:t>
            </a:r>
          </a:p>
          <a:p>
            <a:r>
              <a:rPr lang="en-US" dirty="0" smtClean="0"/>
              <a:t>“</a:t>
            </a:r>
            <a:r>
              <a:rPr lang="en-US" b="1" dirty="0" smtClean="0"/>
              <a:t>Are</a:t>
            </a:r>
            <a:r>
              <a:rPr lang="en-US" dirty="0" smtClean="0"/>
              <a:t> you resolved to undertake the office of giving the Body and Blood of the Lord to your brothers and sisters, and so serve to build up the Church?</a:t>
            </a:r>
            <a:endParaRPr lang="en-US" dirty="0"/>
          </a:p>
          <a:p>
            <a:r>
              <a:rPr lang="en-US" dirty="0" smtClean="0"/>
              <a:t>“</a:t>
            </a:r>
            <a:r>
              <a:rPr lang="en-US" b="1" dirty="0" smtClean="0"/>
              <a:t>Are</a:t>
            </a:r>
            <a:r>
              <a:rPr lang="en-US" dirty="0" smtClean="0"/>
              <a:t> you resolved to administer the Holy Eucharist with the utmost care and reverence?</a:t>
            </a:r>
          </a:p>
          <a:p>
            <a:r>
              <a:rPr lang="en-US" dirty="0" smtClean="0"/>
              <a:t>“</a:t>
            </a:r>
            <a:r>
              <a:rPr lang="en-US" b="1" dirty="0" smtClean="0"/>
              <a:t>Gracious Lord</a:t>
            </a:r>
            <a:r>
              <a:rPr lang="en-US" dirty="0" smtClean="0"/>
              <a:t>, you nourish us with the Body and Blood of your Son, that we might have eternal life.  Bless our brothers and sisters who have been chosen to give the bread of heaven and the cup of salvation to your faithful people.  May the saving mysteries they distribute lead them to the joys of eternal life.  We ask this through Christ our Lord.”</a:t>
            </a:r>
          </a:p>
          <a:p>
            <a:endParaRPr lang="en-US" dirty="0" smtClean="0"/>
          </a:p>
          <a:p>
            <a:endParaRPr lang="en-US" dirty="0"/>
          </a:p>
          <a:p>
            <a:r>
              <a:rPr lang="en-US" i="1" dirty="0" smtClean="0"/>
              <a:t>(Rite of Commissioning of Extraordinary Ministers of Holy Communion)</a:t>
            </a:r>
          </a:p>
        </p:txBody>
      </p:sp>
      <p:sp>
        <p:nvSpPr>
          <p:cNvPr id="2" name="Slide Number Placeholder 1"/>
          <p:cNvSpPr>
            <a:spLocks noGrp="1"/>
          </p:cNvSpPr>
          <p:nvPr>
            <p:ph type="sldNum" sz="quarter" idx="12"/>
          </p:nvPr>
        </p:nvSpPr>
        <p:spPr/>
        <p:txBody>
          <a:bodyPr/>
          <a:lstStyle/>
          <a:p>
            <a:fld id="{E5137D0E-4A4F-4307-8994-C1891D747D59}" type="slidenum">
              <a:rPr lang="en-US" smtClean="0"/>
              <a:t>22</a:t>
            </a:fld>
            <a:endParaRPr lang="en-US"/>
          </a:p>
        </p:txBody>
      </p:sp>
    </p:spTree>
    <p:extLst>
      <p:ext uri="{BB962C8B-B14F-4D97-AF65-F5344CB8AC3E}">
        <p14:creationId xmlns:p14="http://schemas.microsoft.com/office/powerpoint/2010/main" val="458092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842" y="4214963"/>
            <a:ext cx="1150855" cy="1957237"/>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310473" y="990600"/>
            <a:ext cx="1070762" cy="1810512"/>
          </a:xfrm>
          <a:prstGeom prst="rect">
            <a:avLst/>
          </a:prstGeom>
        </p:spPr>
      </p:pic>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842" y="1287369"/>
            <a:ext cx="1150855" cy="1957237"/>
          </a:xfrm>
          <a:prstGeom prst="rect">
            <a:avLst/>
          </a:prstGeom>
        </p:spPr>
      </p:pic>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625822" y="2419893"/>
            <a:ext cx="1150855" cy="1946904"/>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353139" y="2864851"/>
            <a:ext cx="1070762" cy="1810512"/>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282261" y="4347517"/>
            <a:ext cx="1070762" cy="1810512"/>
          </a:xfrm>
          <a:prstGeom prst="rect">
            <a:avLst/>
          </a:prstGeom>
        </p:spPr>
      </p:pic>
      <p:sp>
        <p:nvSpPr>
          <p:cNvPr id="5" name="Rectangle 4"/>
          <p:cNvSpPr/>
          <p:nvPr/>
        </p:nvSpPr>
        <p:spPr>
          <a:xfrm>
            <a:off x="1417710" y="379165"/>
            <a:ext cx="7353295" cy="923330"/>
          </a:xfrm>
          <a:prstGeom prst="rect">
            <a:avLst/>
          </a:prstGeom>
          <a:noFill/>
        </p:spPr>
        <p:txBody>
          <a:bodyPr wrap="none" lIns="91440" tIns="45720" rIns="91440" bIns="45720">
            <a:spAutoFit/>
          </a:bodyPr>
          <a:lstStyle/>
          <a:p>
            <a:r>
              <a:rPr lang="en-US" sz="5400" dirty="0" smtClean="0">
                <a:ln w="0"/>
                <a:solidFill>
                  <a:schemeClr val="accent1"/>
                </a:solidFill>
                <a:effectLst>
                  <a:outerShdw blurRad="38100" dist="25400" dir="5400000" algn="ctr" rotWithShape="0">
                    <a:srgbClr val="6E747A">
                      <a:alpha val="43000"/>
                    </a:srgbClr>
                  </a:outerShdw>
                </a:effectLst>
              </a:rPr>
              <a:t>Resources &amp; Q and A</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2" name="Slide Number Placeholder 1"/>
          <p:cNvSpPr>
            <a:spLocks noGrp="1"/>
          </p:cNvSpPr>
          <p:nvPr>
            <p:ph type="sldNum" sz="quarter" idx="12"/>
          </p:nvPr>
        </p:nvSpPr>
        <p:spPr/>
        <p:txBody>
          <a:bodyPr/>
          <a:lstStyle/>
          <a:p>
            <a:fld id="{E5137D0E-4A4F-4307-8994-C1891D747D59}" type="slidenum">
              <a:rPr lang="en-US" smtClean="0"/>
              <a:t>23</a:t>
            </a:fld>
            <a:endParaRPr lang="en-US"/>
          </a:p>
        </p:txBody>
      </p:sp>
      <p:sp>
        <p:nvSpPr>
          <p:cNvPr id="6" name="TextBox 5"/>
          <p:cNvSpPr txBox="1"/>
          <p:nvPr/>
        </p:nvSpPr>
        <p:spPr>
          <a:xfrm>
            <a:off x="2216171" y="1563231"/>
            <a:ext cx="7763664" cy="2246769"/>
          </a:xfrm>
          <a:prstGeom prst="rect">
            <a:avLst/>
          </a:prstGeom>
          <a:noFill/>
          <a:ln>
            <a:solidFill>
              <a:schemeClr val="bg2"/>
            </a:solidFill>
          </a:ln>
        </p:spPr>
        <p:txBody>
          <a:bodyPr wrap="none" rtlCol="0" anchor="ctr" anchorCtr="1">
            <a:spAutoFit/>
          </a:bodyPr>
          <a:lstStyle/>
          <a:p>
            <a:r>
              <a:rPr lang="en-US" sz="2400" dirty="0" smtClean="0"/>
              <a:t>A </a:t>
            </a:r>
            <a:r>
              <a:rPr lang="en-US" sz="2800" dirty="0" smtClean="0"/>
              <a:t>web </a:t>
            </a:r>
            <a:r>
              <a:rPr lang="en-US" sz="2800" dirty="0" smtClean="0"/>
              <a:t>site for Eucharistic Ministers:</a:t>
            </a:r>
          </a:p>
          <a:p>
            <a:r>
              <a:rPr lang="en-US" sz="2800" u="sng" dirty="0">
                <a:solidFill>
                  <a:srgbClr val="00B050"/>
                </a:solidFill>
                <a:hlinkClick r:id="rId4"/>
              </a:rPr>
              <a:t>http://www.usccb.org/prayer-and-worship</a:t>
            </a:r>
            <a:r>
              <a:rPr lang="en-US" sz="2800" u="sng" dirty="0" smtClean="0">
                <a:solidFill>
                  <a:srgbClr val="00B050"/>
                </a:solidFill>
                <a:hlinkClick r:id="rId4"/>
              </a:rPr>
              <a:t>/</a:t>
            </a:r>
            <a:endParaRPr lang="en-US" sz="2800" u="sng" dirty="0" smtClean="0">
              <a:solidFill>
                <a:srgbClr val="00B050"/>
              </a:solidFill>
            </a:endParaRPr>
          </a:p>
          <a:p>
            <a:r>
              <a:rPr lang="en-US" sz="2800" u="sng" dirty="0" smtClean="0">
                <a:solidFill>
                  <a:srgbClr val="00B050"/>
                </a:solidFill>
              </a:rPr>
              <a:t>the-mass/order-of-mass/liturgy-of-the-</a:t>
            </a:r>
          </a:p>
          <a:p>
            <a:r>
              <a:rPr lang="en-US" sz="2800" u="sng" dirty="0" err="1" smtClean="0">
                <a:solidFill>
                  <a:srgbClr val="00B050"/>
                </a:solidFill>
              </a:rPr>
              <a:t>eucharist</a:t>
            </a:r>
            <a:r>
              <a:rPr lang="en-US" sz="2800" u="sng" dirty="0" smtClean="0">
                <a:solidFill>
                  <a:srgbClr val="00B050"/>
                </a:solidFill>
              </a:rPr>
              <a:t>/extraordinary-ministers-of-holy-</a:t>
            </a:r>
          </a:p>
          <a:p>
            <a:r>
              <a:rPr lang="en-US" sz="2800" u="sng" dirty="0" smtClean="0">
                <a:solidFill>
                  <a:srgbClr val="00B050"/>
                </a:solidFill>
              </a:rPr>
              <a:t>communion-at-</a:t>
            </a:r>
            <a:r>
              <a:rPr lang="en-US" sz="2800" u="sng" dirty="0" err="1" smtClean="0">
                <a:solidFill>
                  <a:srgbClr val="00B050"/>
                </a:solidFill>
              </a:rPr>
              <a:t>mass.cfm</a:t>
            </a:r>
            <a:endParaRPr lang="en-US" u="sng" dirty="0" smtClean="0">
              <a:solidFill>
                <a:srgbClr val="00B050"/>
              </a:solidFill>
            </a:endParaRPr>
          </a:p>
        </p:txBody>
      </p:sp>
      <p:sp>
        <p:nvSpPr>
          <p:cNvPr id="13" name="TextBox 12"/>
          <p:cNvSpPr txBox="1"/>
          <p:nvPr/>
        </p:nvSpPr>
        <p:spPr>
          <a:xfrm>
            <a:off x="3413949" y="4001631"/>
            <a:ext cx="5673348" cy="2246769"/>
          </a:xfrm>
          <a:prstGeom prst="rect">
            <a:avLst/>
          </a:prstGeom>
          <a:noFill/>
          <a:ln>
            <a:solidFill>
              <a:schemeClr val="bg2"/>
            </a:solidFill>
          </a:ln>
        </p:spPr>
        <p:txBody>
          <a:bodyPr wrap="none" rtlCol="0" anchor="ctr" anchorCtr="1">
            <a:spAutoFit/>
          </a:bodyPr>
          <a:lstStyle/>
          <a:p>
            <a:r>
              <a:rPr lang="en-US" sz="2800" dirty="0" smtClean="0"/>
              <a:t>Eucharistic Minister</a:t>
            </a:r>
            <a:r>
              <a:rPr lang="en-US" sz="2800" dirty="0" smtClean="0"/>
              <a:t> </a:t>
            </a:r>
            <a:r>
              <a:rPr lang="en-US" sz="2800" dirty="0" smtClean="0"/>
              <a:t>Training </a:t>
            </a:r>
            <a:r>
              <a:rPr lang="en-US" sz="2800" dirty="0" smtClean="0"/>
              <a:t>and</a:t>
            </a:r>
          </a:p>
          <a:p>
            <a:r>
              <a:rPr lang="en-US" sz="2800" dirty="0" smtClean="0"/>
              <a:t>Questions</a:t>
            </a:r>
            <a:r>
              <a:rPr lang="en-US" sz="2800" dirty="0" smtClean="0"/>
              <a:t>:</a:t>
            </a:r>
          </a:p>
          <a:p>
            <a:r>
              <a:rPr lang="en-US" sz="2800" dirty="0" smtClean="0"/>
              <a:t>Rita Gray</a:t>
            </a:r>
          </a:p>
          <a:p>
            <a:r>
              <a:rPr lang="en-US" sz="2800" dirty="0" smtClean="0">
                <a:hlinkClick r:id="rId5"/>
              </a:rPr>
              <a:t>ritagray2@gmail.com</a:t>
            </a:r>
            <a:endParaRPr lang="en-US" sz="2800" dirty="0" smtClean="0"/>
          </a:p>
          <a:p>
            <a:r>
              <a:rPr lang="en-US" sz="2800" dirty="0" smtClean="0"/>
              <a:t>(408)605-4083</a:t>
            </a:r>
          </a:p>
        </p:txBody>
      </p:sp>
    </p:spTree>
    <p:extLst>
      <p:ext uri="{BB962C8B-B14F-4D97-AF65-F5344CB8AC3E}">
        <p14:creationId xmlns:p14="http://schemas.microsoft.com/office/powerpoint/2010/main" val="2590119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normAutofit/>
          </a:bodyPr>
          <a:lstStyle/>
          <a:p>
            <a:r>
              <a:rPr lang="en-US" sz="3600" dirty="0" smtClean="0"/>
              <a:t>The Liturgy of the Eucharist</a:t>
            </a:r>
            <a:endParaRPr lang="en-US" sz="3600" dirty="0"/>
          </a:p>
        </p:txBody>
      </p:sp>
      <p:sp>
        <p:nvSpPr>
          <p:cNvPr id="2" name="TextBox 1"/>
          <p:cNvSpPr txBox="1"/>
          <p:nvPr/>
        </p:nvSpPr>
        <p:spPr>
          <a:xfrm>
            <a:off x="1370012" y="1459498"/>
            <a:ext cx="8001000" cy="4924425"/>
          </a:xfrm>
          <a:prstGeom prst="rect">
            <a:avLst/>
          </a:prstGeom>
          <a:noFill/>
          <a:ln>
            <a:solidFill>
              <a:schemeClr val="bg2"/>
            </a:solidFill>
          </a:ln>
        </p:spPr>
        <p:txBody>
          <a:bodyPr wrap="square" rtlCol="0" anchor="ctr" anchorCtr="1">
            <a:spAutoFit/>
          </a:bodyPr>
          <a:lstStyle/>
          <a:p>
            <a:pPr marL="285750" indent="-285750">
              <a:buFont typeface="Arial" panose="020B0604020202020204" pitchFamily="34" charset="0"/>
              <a:buChar char="•"/>
            </a:pPr>
            <a:r>
              <a:rPr lang="en-US" sz="2200" b="1" dirty="0"/>
              <a:t>Presentation of the Gifts and Preparation of the </a:t>
            </a:r>
            <a:r>
              <a:rPr lang="en-US" sz="2200" b="1" dirty="0" smtClean="0"/>
              <a:t>Altar                                    </a:t>
            </a:r>
            <a:endParaRPr lang="en-US" sz="2200" b="1" dirty="0"/>
          </a:p>
          <a:p>
            <a:pPr marL="285750" indent="-285750">
              <a:buFont typeface="Arial" panose="020B0604020202020204" pitchFamily="34" charset="0"/>
              <a:buChar char="•"/>
            </a:pPr>
            <a:r>
              <a:rPr lang="en-US" sz="2200" b="1" dirty="0"/>
              <a:t>Prayer over the Offerings</a:t>
            </a:r>
          </a:p>
          <a:p>
            <a:pPr marL="285750" indent="-285750">
              <a:buFont typeface="Arial" panose="020B0604020202020204" pitchFamily="34" charset="0"/>
              <a:buChar char="•"/>
            </a:pPr>
            <a:r>
              <a:rPr lang="en-US" sz="2200" b="1" dirty="0"/>
              <a:t>Eucharistic </a:t>
            </a:r>
            <a:r>
              <a:rPr lang="en-US" sz="2200" b="1" dirty="0" smtClean="0"/>
              <a:t>Prayers</a:t>
            </a:r>
            <a:endParaRPr lang="en-US" sz="2200" b="1" dirty="0"/>
          </a:p>
          <a:p>
            <a:pPr marL="742950" lvl="1" indent="-285750">
              <a:buFont typeface="Arial" panose="020B0604020202020204" pitchFamily="34" charset="0"/>
              <a:buChar char="•"/>
            </a:pPr>
            <a:r>
              <a:rPr lang="en-US" sz="2200" b="1" dirty="0"/>
              <a:t>Preface</a:t>
            </a:r>
          </a:p>
          <a:p>
            <a:pPr marL="742950" lvl="1" indent="-285750">
              <a:buFont typeface="Arial" panose="020B0604020202020204" pitchFamily="34" charset="0"/>
              <a:buChar char="•"/>
            </a:pPr>
            <a:r>
              <a:rPr lang="en-US" sz="2200" b="1" dirty="0"/>
              <a:t>Holy, Holy, Holy</a:t>
            </a:r>
          </a:p>
          <a:p>
            <a:pPr marL="742950" lvl="1" indent="-285750">
              <a:buFont typeface="Arial" panose="020B0604020202020204" pitchFamily="34" charset="0"/>
              <a:buChar char="•"/>
            </a:pPr>
            <a:r>
              <a:rPr lang="en-US" sz="2200" b="1" dirty="0"/>
              <a:t>First half of prayer, including Consecration</a:t>
            </a:r>
          </a:p>
          <a:p>
            <a:pPr marL="742950" lvl="1" indent="-285750">
              <a:buFont typeface="Arial" panose="020B0604020202020204" pitchFamily="34" charset="0"/>
              <a:buChar char="•"/>
            </a:pPr>
            <a:r>
              <a:rPr lang="en-US" sz="2200" b="1" dirty="0"/>
              <a:t>Mystery of Faith</a:t>
            </a:r>
          </a:p>
          <a:p>
            <a:pPr marL="742950" lvl="1" indent="-285750">
              <a:buFont typeface="Arial" panose="020B0604020202020204" pitchFamily="34" charset="0"/>
              <a:buChar char="•"/>
            </a:pPr>
            <a:r>
              <a:rPr lang="en-US" sz="2200" b="1" dirty="0"/>
              <a:t>Second half of prayer, ending with Doxology</a:t>
            </a:r>
          </a:p>
          <a:p>
            <a:pPr marL="285750" indent="-285750">
              <a:buFont typeface="Arial" panose="020B0604020202020204" pitchFamily="34" charset="0"/>
              <a:buChar char="•"/>
            </a:pPr>
            <a:r>
              <a:rPr lang="en-US" sz="2200" b="1" dirty="0"/>
              <a:t>The Lord's Prayer</a:t>
            </a:r>
          </a:p>
          <a:p>
            <a:pPr marL="285750" indent="-285750">
              <a:buFont typeface="Arial" panose="020B0604020202020204" pitchFamily="34" charset="0"/>
              <a:buChar char="•"/>
            </a:pPr>
            <a:r>
              <a:rPr lang="en-US" sz="2200" b="1" dirty="0"/>
              <a:t>Sign of Peace</a:t>
            </a:r>
          </a:p>
          <a:p>
            <a:pPr marL="285750" indent="-285750">
              <a:buFont typeface="Arial" panose="020B0604020202020204" pitchFamily="34" charset="0"/>
              <a:buChar char="•"/>
            </a:pPr>
            <a:r>
              <a:rPr lang="en-US" sz="2200" b="1" dirty="0"/>
              <a:t>Lamb of God</a:t>
            </a:r>
          </a:p>
          <a:p>
            <a:pPr marL="285750" indent="-285750">
              <a:buFont typeface="Arial" panose="020B0604020202020204" pitchFamily="34" charset="0"/>
              <a:buChar char="•"/>
            </a:pPr>
            <a:r>
              <a:rPr lang="en-US" sz="2200" b="1" dirty="0">
                <a:solidFill>
                  <a:srgbClr val="FF0000"/>
                </a:solidFill>
              </a:rPr>
              <a:t>Communion</a:t>
            </a:r>
          </a:p>
          <a:p>
            <a:pPr marL="285750" indent="-285750">
              <a:buFont typeface="Arial" panose="020B0604020202020204" pitchFamily="34" charset="0"/>
              <a:buChar char="•"/>
            </a:pPr>
            <a:r>
              <a:rPr lang="en-US" sz="2200" b="1" dirty="0"/>
              <a:t>Prayer after Communion</a:t>
            </a:r>
          </a:p>
          <a:p>
            <a:endParaRPr lang="en-US" sz="2800" dirty="0" smtClean="0"/>
          </a:p>
        </p:txBody>
      </p:sp>
      <p:sp>
        <p:nvSpPr>
          <p:cNvPr id="3" name="Slide Number Placeholder 2"/>
          <p:cNvSpPr>
            <a:spLocks noGrp="1"/>
          </p:cNvSpPr>
          <p:nvPr>
            <p:ph type="sldNum" sz="quarter" idx="12"/>
          </p:nvPr>
        </p:nvSpPr>
        <p:spPr/>
        <p:txBody>
          <a:bodyPr/>
          <a:lstStyle/>
          <a:p>
            <a:fld id="{E5137D0E-4A4F-4307-8994-C1891D747D59}" type="slidenum">
              <a:rPr lang="en-US" smtClean="0"/>
              <a:t>3</a:t>
            </a:fld>
            <a:endParaRPr lang="en-US"/>
          </a:p>
        </p:txBody>
      </p:sp>
    </p:spTree>
    <p:extLst>
      <p:ext uri="{BB962C8B-B14F-4D97-AF65-F5344CB8AC3E}">
        <p14:creationId xmlns:p14="http://schemas.microsoft.com/office/powerpoint/2010/main" val="41845678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Expectations of the Eucharistic Minister</a:t>
            </a:r>
            <a:endParaRPr lang="en-US" dirty="0"/>
          </a:p>
        </p:txBody>
      </p:sp>
      <p:sp>
        <p:nvSpPr>
          <p:cNvPr id="4" name="TextBox 3"/>
          <p:cNvSpPr txBox="1"/>
          <p:nvPr/>
        </p:nvSpPr>
        <p:spPr>
          <a:xfrm>
            <a:off x="989012" y="1198434"/>
            <a:ext cx="10287000" cy="5386090"/>
          </a:xfrm>
          <a:prstGeom prst="rect">
            <a:avLst/>
          </a:prstGeom>
          <a:noFill/>
          <a:ln>
            <a:solidFill>
              <a:schemeClr val="bg2"/>
            </a:solidFill>
          </a:ln>
        </p:spPr>
        <p:txBody>
          <a:bodyPr wrap="square" rtlCol="0" anchor="ctr" anchorCtr="1">
            <a:spAutoFit/>
          </a:bodyPr>
          <a:lstStyle/>
          <a:p>
            <a:r>
              <a:rPr lang="en-US" sz="2800" b="1" dirty="0" smtClean="0"/>
              <a:t>Training</a:t>
            </a:r>
            <a:endParaRPr lang="en-US" dirty="0"/>
          </a:p>
          <a:p>
            <a:pPr marL="285750" indent="-285750">
              <a:buFont typeface="Arial" panose="020B0604020202020204" pitchFamily="34" charset="0"/>
              <a:buChar char="•"/>
            </a:pPr>
            <a:r>
              <a:rPr lang="en-US" dirty="0" smtClean="0"/>
              <a:t>Attend either a one-on-one or group training for Eucharistic </a:t>
            </a:r>
            <a:r>
              <a:rPr lang="en-US" dirty="0" smtClean="0"/>
              <a:t>Ministers</a:t>
            </a:r>
          </a:p>
          <a:p>
            <a:pPr marL="285750" indent="-285750">
              <a:buFont typeface="Arial" panose="020B0604020202020204" pitchFamily="34" charset="0"/>
              <a:buChar char="•"/>
            </a:pPr>
            <a:r>
              <a:rPr lang="en-US" dirty="0" smtClean="0"/>
              <a:t>Attend Rotunda training or review the Rotunda training materials</a:t>
            </a:r>
            <a:endParaRPr lang="en-US" dirty="0" smtClean="0"/>
          </a:p>
          <a:p>
            <a:pPr marL="285750" indent="-285750">
              <a:buFont typeface="Arial" panose="020B0604020202020204" pitchFamily="34" charset="0"/>
              <a:buChar char="•"/>
            </a:pPr>
            <a:r>
              <a:rPr lang="en-US" dirty="0" smtClean="0"/>
              <a:t>Participate in retreats during the year as they come up</a:t>
            </a:r>
          </a:p>
          <a:p>
            <a:pPr marL="285750" indent="-285750">
              <a:buFont typeface="Arial" panose="020B0604020202020204" pitchFamily="34" charset="0"/>
              <a:buChar char="•"/>
            </a:pPr>
            <a:r>
              <a:rPr lang="en-US" dirty="0" smtClean="0"/>
              <a:t>Solicit/accept </a:t>
            </a:r>
            <a:r>
              <a:rPr lang="en-US" dirty="0"/>
              <a:t>constructive feedback regarding your </a:t>
            </a:r>
            <a:r>
              <a:rPr lang="en-US" dirty="0" smtClean="0"/>
              <a:t>performance of your Ministerial Duties on an ongoing basis</a:t>
            </a:r>
          </a:p>
          <a:p>
            <a:pPr marL="285750" indent="-285750">
              <a:buFont typeface="Arial" panose="020B0604020202020204" pitchFamily="34" charset="0"/>
              <a:buChar char="•"/>
            </a:pPr>
            <a:r>
              <a:rPr lang="en-US" dirty="0" smtClean="0"/>
              <a:t>Provide constructive criticism to other Eucharistic Ministers as needed/requested</a:t>
            </a:r>
          </a:p>
          <a:p>
            <a:endParaRPr lang="en-US" dirty="0" smtClean="0"/>
          </a:p>
          <a:p>
            <a:r>
              <a:rPr lang="en-US" sz="2800" b="1" dirty="0"/>
              <a:t>Attendance and </a:t>
            </a:r>
            <a:r>
              <a:rPr lang="en-US" sz="2800" b="1" dirty="0" smtClean="0"/>
              <a:t>Substitutions</a:t>
            </a:r>
            <a:endParaRPr lang="en-US" dirty="0"/>
          </a:p>
          <a:p>
            <a:pPr marL="285750" indent="-285750">
              <a:buFont typeface="Arial" panose="020B0604020202020204" pitchFamily="34" charset="0"/>
              <a:buChar char="•"/>
            </a:pPr>
            <a:r>
              <a:rPr lang="en-US" dirty="0"/>
              <a:t>Ensure the schedulers know which Mass(</a:t>
            </a:r>
            <a:r>
              <a:rPr lang="en-US" dirty="0" err="1"/>
              <a:t>es</a:t>
            </a:r>
            <a:r>
              <a:rPr lang="en-US" dirty="0"/>
              <a:t>) you are available </a:t>
            </a:r>
            <a:r>
              <a:rPr lang="en-US" dirty="0" smtClean="0"/>
              <a:t>for.  This can be done in the Rotunda </a:t>
            </a:r>
            <a:r>
              <a:rPr lang="en-US" dirty="0"/>
              <a:t>software (</a:t>
            </a:r>
            <a:r>
              <a:rPr lang="en-US" dirty="0">
                <a:solidFill>
                  <a:srgbClr val="0070C0"/>
                </a:solidFill>
              </a:rPr>
              <a:t>https://secure.rotundasoftware.com/l/web-terminal/login/SaintLucy</a:t>
            </a:r>
            <a:r>
              <a:rPr lang="en-US" dirty="0" smtClean="0">
                <a:solidFill>
                  <a:srgbClr val="0070C0"/>
                </a:solidFill>
              </a:rPr>
              <a:t>?)</a:t>
            </a:r>
            <a:endParaRPr lang="en-US" dirty="0">
              <a:solidFill>
                <a:srgbClr val="0070C0"/>
              </a:solidFill>
            </a:endParaRPr>
          </a:p>
          <a:p>
            <a:pPr marL="285750" indent="-285750">
              <a:buFont typeface="Arial" panose="020B0604020202020204" pitchFamily="34" charset="0"/>
              <a:buChar char="•"/>
            </a:pPr>
            <a:r>
              <a:rPr lang="en-US" dirty="0"/>
              <a:t>If you will not be  available on a particular weekend, </a:t>
            </a:r>
            <a:r>
              <a:rPr lang="en-US" dirty="0" smtClean="0"/>
              <a:t>update Rotunda with your unavailable dates before the schedule is published</a:t>
            </a:r>
            <a:endParaRPr lang="en-US" dirty="0"/>
          </a:p>
          <a:p>
            <a:pPr marL="285750" indent="-285750">
              <a:buFont typeface="Arial" panose="020B0604020202020204" pitchFamily="34" charset="0"/>
              <a:buChar char="•"/>
            </a:pPr>
            <a:r>
              <a:rPr lang="en-US" dirty="0"/>
              <a:t>Once the schedule is </a:t>
            </a:r>
            <a:r>
              <a:rPr lang="en-US" dirty="0" smtClean="0"/>
              <a:t>published, you can </a:t>
            </a:r>
            <a:r>
              <a:rPr lang="en-US" dirty="0"/>
              <a:t>request help through Rotunda, but realize that YOU are responsible for securing the substitute</a:t>
            </a:r>
          </a:p>
          <a:p>
            <a:pPr marL="285750" indent="-285750">
              <a:buFont typeface="Arial" panose="020B0604020202020204" pitchFamily="34" charset="0"/>
              <a:buChar char="•"/>
            </a:pPr>
            <a:r>
              <a:rPr lang="en-US" dirty="0" smtClean="0"/>
              <a:t>Check </a:t>
            </a:r>
            <a:r>
              <a:rPr lang="en-US" dirty="0" smtClean="0"/>
              <a:t>in with the Mass Coordinators before Mass to see if you might be needed on an </a:t>
            </a:r>
          </a:p>
          <a:p>
            <a:r>
              <a:rPr lang="en-US" dirty="0" smtClean="0"/>
              <a:t>     emergency basis</a:t>
            </a:r>
            <a:endParaRPr lang="en-US" dirty="0"/>
          </a:p>
        </p:txBody>
      </p:sp>
      <p:sp>
        <p:nvSpPr>
          <p:cNvPr id="2" name="Slide Number Placeholder 1"/>
          <p:cNvSpPr>
            <a:spLocks noGrp="1"/>
          </p:cNvSpPr>
          <p:nvPr>
            <p:ph type="sldNum" sz="quarter" idx="12"/>
          </p:nvPr>
        </p:nvSpPr>
        <p:spPr/>
        <p:txBody>
          <a:bodyPr/>
          <a:lstStyle/>
          <a:p>
            <a:fld id="{E5137D0E-4A4F-4307-8994-C1891D747D59}" type="slidenum">
              <a:rPr lang="en-US" smtClean="0"/>
              <a:t>4</a:t>
            </a:fld>
            <a:endParaRPr lang="en-US"/>
          </a:p>
        </p:txBody>
      </p:sp>
    </p:spTree>
    <p:extLst>
      <p:ext uri="{BB962C8B-B14F-4D97-AF65-F5344CB8AC3E}">
        <p14:creationId xmlns:p14="http://schemas.microsoft.com/office/powerpoint/2010/main" val="19662789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838200"/>
          </a:xfrm>
        </p:spPr>
        <p:txBody>
          <a:bodyPr>
            <a:normAutofit fontScale="90000"/>
          </a:bodyPr>
          <a:lstStyle/>
          <a:p>
            <a:r>
              <a:rPr lang="en-US" dirty="0" smtClean="0"/>
              <a:t>The Role of the Eucharistic Minister in the Liturgy of the Eucharist</a:t>
            </a:r>
            <a:endParaRPr lang="en-US" dirty="0"/>
          </a:p>
        </p:txBody>
      </p:sp>
      <p:sp>
        <p:nvSpPr>
          <p:cNvPr id="3" name="TextBox 2"/>
          <p:cNvSpPr txBox="1"/>
          <p:nvPr/>
        </p:nvSpPr>
        <p:spPr>
          <a:xfrm>
            <a:off x="836612" y="1752630"/>
            <a:ext cx="10401303" cy="4616648"/>
          </a:xfrm>
          <a:prstGeom prst="rect">
            <a:avLst/>
          </a:prstGeom>
          <a:noFill/>
          <a:ln>
            <a:solidFill>
              <a:schemeClr val="bg2"/>
            </a:solidFill>
          </a:ln>
        </p:spPr>
        <p:txBody>
          <a:bodyPr wrap="square" rtlCol="0" anchor="ctr" anchorCtr="1">
            <a:spAutoFit/>
          </a:bodyPr>
          <a:lstStyle/>
          <a:p>
            <a:r>
              <a:rPr lang="en-US" sz="2000" b="1" dirty="0" smtClean="0"/>
              <a:t>“All </a:t>
            </a:r>
            <a:r>
              <a:rPr lang="en-US" sz="2000" b="1" dirty="0"/>
              <a:t>ministers of Holy Communion should show the greatest reverence for the Most Holy Eucharist by their demeanor, their attire, and the manner in which they handle the consecrated bread or </a:t>
            </a:r>
            <a:r>
              <a:rPr lang="en-US" sz="2000" b="1" dirty="0" smtClean="0"/>
              <a:t>wine.”</a:t>
            </a:r>
          </a:p>
          <a:p>
            <a:r>
              <a:rPr lang="en-US" i="1" dirty="0" smtClean="0"/>
              <a:t>General Instruction of the Roman Missal</a:t>
            </a:r>
          </a:p>
          <a:p>
            <a:endParaRPr lang="en-US" i="1" dirty="0"/>
          </a:p>
          <a:p>
            <a:endParaRPr lang="en-US" i="1" dirty="0" smtClean="0"/>
          </a:p>
          <a:p>
            <a:endParaRPr lang="en-US" sz="2000" i="1" dirty="0"/>
          </a:p>
          <a:p>
            <a:r>
              <a:rPr lang="en-US" sz="2000" b="1" dirty="0" smtClean="0"/>
              <a:t>“Communion </a:t>
            </a:r>
            <a:r>
              <a:rPr lang="en-US" sz="2000" b="1" dirty="0"/>
              <a:t>is a moment of profound sharing. Communion ministers should let that moment linger with each person, sharing as much of themselves as possible in that brief </a:t>
            </a:r>
            <a:r>
              <a:rPr lang="en-US" sz="2000" b="1" dirty="0" smtClean="0"/>
              <a:t>moment.”</a:t>
            </a:r>
          </a:p>
          <a:p>
            <a:r>
              <a:rPr lang="en-US" dirty="0" smtClean="0"/>
              <a:t>Communion Minister Training Guidelines</a:t>
            </a:r>
          </a:p>
          <a:p>
            <a:r>
              <a:rPr lang="en-US" dirty="0" smtClean="0"/>
              <a:t>Diocese of San Jose</a:t>
            </a:r>
          </a:p>
          <a:p>
            <a:r>
              <a:rPr lang="en-US" dirty="0">
                <a:solidFill>
                  <a:srgbClr val="0070C0"/>
                </a:solidFill>
              </a:rPr>
              <a:t>http://www.dsj.org/blog/communion-minister-training-guidelines/</a:t>
            </a:r>
            <a:endParaRPr lang="en-US" dirty="0" smtClean="0">
              <a:solidFill>
                <a:srgbClr val="0070C0"/>
              </a:solidFill>
            </a:endParaRPr>
          </a:p>
          <a:p>
            <a:endParaRPr lang="en-US" b="1" dirty="0" smtClean="0"/>
          </a:p>
          <a:p>
            <a:endParaRPr lang="en-US" sz="1400" dirty="0" smtClean="0"/>
          </a:p>
          <a:p>
            <a:endParaRPr lang="en-US" sz="1400" dirty="0" smtClean="0"/>
          </a:p>
        </p:txBody>
      </p:sp>
      <p:sp>
        <p:nvSpPr>
          <p:cNvPr id="2" name="Slide Number Placeholder 1"/>
          <p:cNvSpPr>
            <a:spLocks noGrp="1"/>
          </p:cNvSpPr>
          <p:nvPr>
            <p:ph type="sldNum" sz="quarter" idx="12"/>
          </p:nvPr>
        </p:nvSpPr>
        <p:spPr/>
        <p:txBody>
          <a:bodyPr/>
          <a:lstStyle/>
          <a:p>
            <a:fld id="{E5137D0E-4A4F-4307-8994-C1891D747D59}" type="slidenum">
              <a:rPr lang="en-US" smtClean="0"/>
              <a:t>5</a:t>
            </a:fld>
            <a:endParaRPr lang="en-US"/>
          </a:p>
        </p:txBody>
      </p:sp>
    </p:spTree>
    <p:extLst>
      <p:ext uri="{BB962C8B-B14F-4D97-AF65-F5344CB8AC3E}">
        <p14:creationId xmlns:p14="http://schemas.microsoft.com/office/powerpoint/2010/main" val="4116629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2" y="457230"/>
            <a:ext cx="9601200" cy="658402"/>
          </a:xfrm>
        </p:spPr>
        <p:txBody>
          <a:bodyPr/>
          <a:lstStyle/>
          <a:p>
            <a:r>
              <a:rPr lang="en-US" dirty="0" smtClean="0"/>
              <a:t>Expectations of the </a:t>
            </a:r>
            <a:r>
              <a:rPr lang="en-US" smtClean="0"/>
              <a:t>Eucharistic Minister</a:t>
            </a:r>
            <a:endParaRPr lang="en-US" dirty="0"/>
          </a:p>
        </p:txBody>
      </p:sp>
      <p:sp>
        <p:nvSpPr>
          <p:cNvPr id="4" name="TextBox 3"/>
          <p:cNvSpPr txBox="1"/>
          <p:nvPr/>
        </p:nvSpPr>
        <p:spPr>
          <a:xfrm>
            <a:off x="1065213" y="1323201"/>
            <a:ext cx="10058399" cy="4955203"/>
          </a:xfrm>
          <a:prstGeom prst="rect">
            <a:avLst/>
          </a:prstGeom>
          <a:noFill/>
          <a:ln>
            <a:solidFill>
              <a:schemeClr val="bg2"/>
            </a:solidFill>
          </a:ln>
        </p:spPr>
        <p:txBody>
          <a:bodyPr wrap="square" rtlCol="0" anchor="ctr" anchorCtr="1">
            <a:spAutoFit/>
          </a:bodyPr>
          <a:lstStyle/>
          <a:p>
            <a:endParaRPr lang="en-US" b="1" dirty="0" smtClean="0"/>
          </a:p>
          <a:p>
            <a:r>
              <a:rPr lang="en-US" sz="2800" b="1" dirty="0" smtClean="0"/>
              <a:t>Spiritual Preparation</a:t>
            </a:r>
            <a:endParaRPr lang="en-US" b="1" dirty="0" smtClean="0"/>
          </a:p>
          <a:p>
            <a:endParaRPr lang="en-US" b="1" dirty="0"/>
          </a:p>
          <a:p>
            <a:r>
              <a:rPr lang="en-US" b="1" dirty="0" smtClean="0"/>
              <a:t>During the Week before Ministering:</a:t>
            </a:r>
            <a:endParaRPr lang="en-US" dirty="0"/>
          </a:p>
          <a:p>
            <a:pPr marL="285750" indent="-285750">
              <a:buFont typeface="Arial" panose="020B0604020202020204" pitchFamily="34" charset="0"/>
              <a:buChar char="•"/>
            </a:pPr>
            <a:r>
              <a:rPr lang="en-US" dirty="0"/>
              <a:t>Examine your conscience to ensure you are in a ‘state of grace’ – no mortal sins.  </a:t>
            </a:r>
            <a:r>
              <a:rPr lang="en-US" dirty="0" smtClean="0"/>
              <a:t>If you are </a:t>
            </a:r>
            <a:r>
              <a:rPr lang="en-US" dirty="0"/>
              <a:t>not, plan to receive the Sacrament of Reconciliation before you minister</a:t>
            </a:r>
          </a:p>
          <a:p>
            <a:endParaRPr lang="en-US" dirty="0"/>
          </a:p>
          <a:p>
            <a:endParaRPr lang="en-US" dirty="0" smtClean="0"/>
          </a:p>
          <a:p>
            <a:r>
              <a:rPr lang="en-US" b="1" dirty="0" smtClean="0"/>
              <a:t>The Day of Ministering:</a:t>
            </a:r>
          </a:p>
          <a:p>
            <a:pPr marL="285750" indent="-285750">
              <a:buFont typeface="Arial" panose="020B0604020202020204" pitchFamily="34" charset="0"/>
              <a:buChar char="•"/>
            </a:pPr>
            <a:r>
              <a:rPr lang="en-US" dirty="0" smtClean="0"/>
              <a:t>Pray for the Spirit to be with you and guide your actions as you distribute the Body or Blood of Christ</a:t>
            </a:r>
          </a:p>
          <a:p>
            <a:pPr marL="285750" indent="-285750">
              <a:buFont typeface="Arial" panose="020B0604020202020204" pitchFamily="34" charset="0"/>
              <a:buChar char="•"/>
            </a:pPr>
            <a:endParaRPr lang="en-US" dirty="0"/>
          </a:p>
          <a:p>
            <a:endParaRPr lang="en-US" dirty="0"/>
          </a:p>
          <a:p>
            <a:endParaRPr lang="en-US" dirty="0" smtClean="0"/>
          </a:p>
          <a:p>
            <a:endParaRPr lang="en-US" dirty="0"/>
          </a:p>
          <a:p>
            <a:endParaRPr lang="en-US" dirty="0"/>
          </a:p>
          <a:p>
            <a:endParaRPr lang="en-US" dirty="0" smtClean="0"/>
          </a:p>
        </p:txBody>
      </p:sp>
      <p:sp>
        <p:nvSpPr>
          <p:cNvPr id="2" name="Slide Number Placeholder 1"/>
          <p:cNvSpPr>
            <a:spLocks noGrp="1"/>
          </p:cNvSpPr>
          <p:nvPr>
            <p:ph type="sldNum" sz="quarter" idx="12"/>
          </p:nvPr>
        </p:nvSpPr>
        <p:spPr/>
        <p:txBody>
          <a:bodyPr/>
          <a:lstStyle/>
          <a:p>
            <a:fld id="{E5137D0E-4A4F-4307-8994-C1891D747D59}" type="slidenum">
              <a:rPr lang="en-US" smtClean="0"/>
              <a:t>6</a:t>
            </a:fld>
            <a:endParaRPr lang="en-US"/>
          </a:p>
        </p:txBody>
      </p:sp>
    </p:spTree>
    <p:extLst>
      <p:ext uri="{BB962C8B-B14F-4D97-AF65-F5344CB8AC3E}">
        <p14:creationId xmlns:p14="http://schemas.microsoft.com/office/powerpoint/2010/main" val="3979476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Expectations of the Eucharistic Minister</a:t>
            </a:r>
            <a:endParaRPr lang="en-US" dirty="0"/>
          </a:p>
        </p:txBody>
      </p:sp>
      <p:sp>
        <p:nvSpPr>
          <p:cNvPr id="4" name="TextBox 3"/>
          <p:cNvSpPr txBox="1"/>
          <p:nvPr/>
        </p:nvSpPr>
        <p:spPr>
          <a:xfrm>
            <a:off x="989013" y="1767048"/>
            <a:ext cx="10134600" cy="4401205"/>
          </a:xfrm>
          <a:prstGeom prst="rect">
            <a:avLst/>
          </a:prstGeom>
          <a:noFill/>
          <a:ln>
            <a:solidFill>
              <a:schemeClr val="bg2"/>
            </a:solidFill>
          </a:ln>
        </p:spPr>
        <p:txBody>
          <a:bodyPr wrap="square" rtlCol="0" anchor="ctr" anchorCtr="1">
            <a:spAutoFit/>
          </a:bodyPr>
          <a:lstStyle/>
          <a:p>
            <a:r>
              <a:rPr lang="en-US" sz="2800" b="1" dirty="0" smtClean="0"/>
              <a:t>Technical Preparation</a:t>
            </a:r>
            <a:endParaRPr lang="en-US" sz="2800" b="1" dirty="0"/>
          </a:p>
          <a:p>
            <a:endParaRPr lang="en-US" b="1" dirty="0" smtClean="0"/>
          </a:p>
          <a:p>
            <a:r>
              <a:rPr lang="en-US" b="1" dirty="0" smtClean="0"/>
              <a:t>During </a:t>
            </a:r>
            <a:r>
              <a:rPr lang="en-US" b="1" dirty="0"/>
              <a:t>the Week before </a:t>
            </a:r>
            <a:r>
              <a:rPr lang="en-US" b="1" dirty="0" err="1" smtClean="0"/>
              <a:t>Minstering</a:t>
            </a:r>
            <a:r>
              <a:rPr lang="en-US" b="1"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Make sure you know what Mass you are scheduled for</a:t>
            </a:r>
          </a:p>
          <a:p>
            <a:pPr marL="285750" indent="-285750">
              <a:buFont typeface="Arial" panose="020B0604020202020204" pitchFamily="34" charset="0"/>
              <a:buChar char="•"/>
            </a:pPr>
            <a:r>
              <a:rPr lang="en-US" dirty="0" smtClean="0"/>
              <a:t>If you can not serve at the scheduled Mass, obtain a </a:t>
            </a:r>
            <a:r>
              <a:rPr lang="en-US" dirty="0" smtClean="0"/>
              <a:t>substitute.  </a:t>
            </a:r>
            <a:r>
              <a:rPr lang="en-US" dirty="0" smtClean="0"/>
              <a:t>You can use </a:t>
            </a:r>
            <a:r>
              <a:rPr lang="en-US" dirty="0" smtClean="0"/>
              <a:t>Rotunda to help with this, but just asking for a substitute on Rotunda doesn’t mean you will get one.  Ultimately, YOU are responsible for securing a substitute. You may have to send emails or make phone calls!</a:t>
            </a:r>
            <a:endParaRPr lang="en-US" dirty="0" smtClean="0"/>
          </a:p>
          <a:p>
            <a:pPr marL="285750" indent="-285750">
              <a:buFont typeface="Arial" panose="020B0604020202020204" pitchFamily="34" charset="0"/>
              <a:buChar char="•"/>
            </a:pPr>
            <a:r>
              <a:rPr lang="en-US" dirty="0" smtClean="0"/>
              <a:t>If you are not scheduled to serve, check </a:t>
            </a:r>
            <a:r>
              <a:rPr lang="en-US" dirty="0"/>
              <a:t>Rotunda (</a:t>
            </a:r>
            <a:r>
              <a:rPr lang="en-US" dirty="0">
                <a:hlinkClick r:id="rId2"/>
              </a:rPr>
              <a:t>https://secure.rotundasoftware.com/l/web-terminal/login/SaintLucy</a:t>
            </a:r>
            <a:r>
              <a:rPr lang="en-US" dirty="0" smtClean="0"/>
              <a:t>?) to see if there are any substitutes needed for the Mass you plan to attend and sign up</a:t>
            </a:r>
          </a:p>
          <a:p>
            <a:endParaRPr lang="en-US" dirty="0"/>
          </a:p>
          <a:p>
            <a:endParaRPr lang="en-US" dirty="0"/>
          </a:p>
          <a:p>
            <a:endParaRPr lang="en-US" dirty="0" smtClean="0"/>
          </a:p>
        </p:txBody>
      </p:sp>
      <p:sp>
        <p:nvSpPr>
          <p:cNvPr id="2" name="Slide Number Placeholder 1"/>
          <p:cNvSpPr>
            <a:spLocks noGrp="1"/>
          </p:cNvSpPr>
          <p:nvPr>
            <p:ph type="sldNum" sz="quarter" idx="12"/>
          </p:nvPr>
        </p:nvSpPr>
        <p:spPr/>
        <p:txBody>
          <a:bodyPr/>
          <a:lstStyle/>
          <a:p>
            <a:fld id="{E5137D0E-4A4F-4307-8994-C1891D747D59}" type="slidenum">
              <a:rPr lang="en-US" smtClean="0"/>
              <a:t>7</a:t>
            </a:fld>
            <a:endParaRPr lang="en-US"/>
          </a:p>
        </p:txBody>
      </p:sp>
    </p:spTree>
    <p:extLst>
      <p:ext uri="{BB962C8B-B14F-4D97-AF65-F5344CB8AC3E}">
        <p14:creationId xmlns:p14="http://schemas.microsoft.com/office/powerpoint/2010/main" val="3721090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Expectations of the Eucharistic Minister</a:t>
            </a:r>
            <a:endParaRPr lang="en-US" dirty="0"/>
          </a:p>
        </p:txBody>
      </p:sp>
      <p:sp>
        <p:nvSpPr>
          <p:cNvPr id="4" name="TextBox 3"/>
          <p:cNvSpPr txBox="1"/>
          <p:nvPr/>
        </p:nvSpPr>
        <p:spPr>
          <a:xfrm>
            <a:off x="912812" y="1463425"/>
            <a:ext cx="10439401" cy="4955203"/>
          </a:xfrm>
          <a:prstGeom prst="rect">
            <a:avLst/>
          </a:prstGeom>
          <a:noFill/>
          <a:ln>
            <a:solidFill>
              <a:schemeClr val="bg2"/>
            </a:solidFill>
          </a:ln>
        </p:spPr>
        <p:txBody>
          <a:bodyPr wrap="square" rtlCol="0" anchor="ctr" anchorCtr="1">
            <a:spAutoFit/>
          </a:bodyPr>
          <a:lstStyle/>
          <a:p>
            <a:r>
              <a:rPr lang="en-US" sz="2800" b="1" dirty="0"/>
              <a:t>Technical </a:t>
            </a:r>
            <a:r>
              <a:rPr lang="en-US" sz="2800" b="1" dirty="0" smtClean="0"/>
              <a:t>Preparation (continued)</a:t>
            </a:r>
            <a:endParaRPr lang="en-US" b="1" dirty="0"/>
          </a:p>
          <a:p>
            <a:endParaRPr lang="en-US" b="1" dirty="0" smtClean="0"/>
          </a:p>
          <a:p>
            <a:r>
              <a:rPr lang="en-US" b="1" dirty="0" smtClean="0"/>
              <a:t>The Day of Ministering</a:t>
            </a:r>
            <a:r>
              <a:rPr lang="en-US" b="1" dirty="0"/>
              <a:t> </a:t>
            </a:r>
            <a:r>
              <a:rPr lang="en-US" b="1" dirty="0" smtClean="0"/>
              <a:t>– before Mass</a:t>
            </a:r>
          </a:p>
          <a:p>
            <a:pPr marL="285750" indent="-285750">
              <a:buFont typeface="Arial" panose="020B0604020202020204" pitchFamily="34" charset="0"/>
              <a:buChar char="•"/>
            </a:pPr>
            <a:r>
              <a:rPr lang="en-US" dirty="0" smtClean="0"/>
              <a:t>Dress appropriately</a:t>
            </a:r>
          </a:p>
          <a:p>
            <a:pPr marL="285750" indent="-285750">
              <a:buFont typeface="Arial" panose="020B0604020202020204" pitchFamily="34" charset="0"/>
              <a:buChar char="•"/>
            </a:pPr>
            <a:r>
              <a:rPr lang="en-US" dirty="0" smtClean="0"/>
              <a:t>Arrive at church 10-15 minutes before Mass</a:t>
            </a:r>
          </a:p>
          <a:p>
            <a:pPr marL="285750" indent="-285750">
              <a:buFont typeface="Arial" panose="020B0604020202020204" pitchFamily="34" charset="0"/>
              <a:buChar char="•"/>
            </a:pPr>
            <a:r>
              <a:rPr lang="en-US" dirty="0" smtClean="0"/>
              <a:t>Sign in for a station</a:t>
            </a:r>
          </a:p>
          <a:p>
            <a:pPr marL="742950" lvl="1" indent="-285750">
              <a:buFont typeface="Arial" panose="020B0604020202020204" pitchFamily="34" charset="0"/>
              <a:buChar char="•"/>
            </a:pPr>
            <a:r>
              <a:rPr lang="en-US" dirty="0" smtClean="0"/>
              <a:t>If there is a Deacon or Con-Celebrant, they will usually sign up for Cup 1</a:t>
            </a:r>
          </a:p>
          <a:p>
            <a:pPr marL="742950" lvl="1" indent="-285750">
              <a:buFont typeface="Arial" panose="020B0604020202020204" pitchFamily="34" charset="0"/>
              <a:buChar char="•"/>
            </a:pPr>
            <a:r>
              <a:rPr lang="en-US" dirty="0"/>
              <a:t>Y</a:t>
            </a:r>
            <a:r>
              <a:rPr lang="en-US" dirty="0" smtClean="0"/>
              <a:t>ou should be prepared to take any position, not just your ‘favorite’</a:t>
            </a:r>
          </a:p>
          <a:p>
            <a:pPr marL="742950" lvl="1" indent="-285750">
              <a:buFont typeface="Arial" panose="020B0604020202020204" pitchFamily="34" charset="0"/>
              <a:buChar char="•"/>
            </a:pPr>
            <a:r>
              <a:rPr lang="en-US" dirty="0" smtClean="0"/>
              <a:t>If there are not enough ministers to cover all stations, make sure the following </a:t>
            </a:r>
          </a:p>
          <a:p>
            <a:r>
              <a:rPr lang="en-US" dirty="0"/>
              <a:t> </a:t>
            </a:r>
            <a:r>
              <a:rPr lang="en-US" dirty="0" smtClean="0"/>
              <a:t>           CRITICAL stations are covered:  B2, B4, B3, B7, C1, C2.  Fill additional stations in this </a:t>
            </a:r>
          </a:p>
          <a:p>
            <a:r>
              <a:rPr lang="en-US" dirty="0"/>
              <a:t> </a:t>
            </a:r>
            <a:r>
              <a:rPr lang="en-US" dirty="0" smtClean="0"/>
              <a:t>           order: C5, B5, C3, C4, B6.</a:t>
            </a:r>
          </a:p>
          <a:p>
            <a:pPr marL="285750" indent="-285750">
              <a:buFont typeface="Arial" panose="020B0604020202020204" pitchFamily="34" charset="0"/>
              <a:buChar char="•"/>
            </a:pPr>
            <a:r>
              <a:rPr lang="en-US" dirty="0"/>
              <a:t>If you are not scheduled to </a:t>
            </a:r>
            <a:r>
              <a:rPr lang="en-US" dirty="0" smtClean="0"/>
              <a:t>minister, </a:t>
            </a:r>
            <a:r>
              <a:rPr lang="en-US" dirty="0"/>
              <a:t>check in with the Mass Coordinator to see if substitutes are needed (sign up no more than 5 minutes before Mass starts</a:t>
            </a:r>
            <a:r>
              <a:rPr lang="en-US" dirty="0" smtClean="0"/>
              <a:t>)</a:t>
            </a:r>
          </a:p>
          <a:p>
            <a:endParaRPr lang="en-US" dirty="0"/>
          </a:p>
          <a:p>
            <a:r>
              <a:rPr lang="en-US" b="1" dirty="0" smtClean="0"/>
              <a:t>The Day of Ministering – after Mass</a:t>
            </a:r>
          </a:p>
          <a:p>
            <a:pPr marL="285750" indent="-285750">
              <a:buFont typeface="Arial" panose="020B0604020202020204" pitchFamily="34" charset="0"/>
              <a:buChar char="•"/>
            </a:pPr>
            <a:r>
              <a:rPr lang="en-US" dirty="0" smtClean="0"/>
              <a:t>Return to the Sacristy to help purify and put away the sacred vessels</a:t>
            </a:r>
          </a:p>
          <a:p>
            <a:endParaRPr lang="en-US" dirty="0"/>
          </a:p>
        </p:txBody>
      </p:sp>
      <p:sp>
        <p:nvSpPr>
          <p:cNvPr id="2" name="Slide Number Placeholder 1"/>
          <p:cNvSpPr>
            <a:spLocks noGrp="1"/>
          </p:cNvSpPr>
          <p:nvPr>
            <p:ph type="sldNum" sz="quarter" idx="12"/>
          </p:nvPr>
        </p:nvSpPr>
        <p:spPr/>
        <p:txBody>
          <a:bodyPr/>
          <a:lstStyle/>
          <a:p>
            <a:fld id="{E5137D0E-4A4F-4307-8994-C1891D747D59}" type="slidenum">
              <a:rPr lang="en-US" smtClean="0"/>
              <a:t>8</a:t>
            </a:fld>
            <a:endParaRPr lang="en-US"/>
          </a:p>
        </p:txBody>
      </p:sp>
    </p:spTree>
    <p:extLst>
      <p:ext uri="{BB962C8B-B14F-4D97-AF65-F5344CB8AC3E}">
        <p14:creationId xmlns:p14="http://schemas.microsoft.com/office/powerpoint/2010/main" val="3762448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5137D0E-4A4F-4307-8994-C1891D747D59}" type="slidenum">
              <a:rPr lang="en-US" smtClean="0"/>
              <a:t>9</a:t>
            </a:fld>
            <a:endParaRPr lang="en-US"/>
          </a:p>
        </p:txBody>
      </p:sp>
      <p:sp>
        <p:nvSpPr>
          <p:cNvPr id="4" name="Title 3"/>
          <p:cNvSpPr>
            <a:spLocks noGrp="1"/>
          </p:cNvSpPr>
          <p:nvPr>
            <p:ph type="title"/>
          </p:nvPr>
        </p:nvSpPr>
        <p:spPr>
          <a:xfrm>
            <a:off x="1522414" y="533400"/>
            <a:ext cx="9601200" cy="609600"/>
          </a:xfrm>
        </p:spPr>
        <p:txBody>
          <a:bodyPr/>
          <a:lstStyle/>
          <a:p>
            <a:r>
              <a:rPr lang="en-US" dirty="0" smtClean="0"/>
              <a:t>Eucharistic Minister Stations</a:t>
            </a:r>
            <a:endParaRPr lang="en-US" dirty="0"/>
          </a:p>
        </p:txBody>
      </p:sp>
      <p:sp>
        <p:nvSpPr>
          <p:cNvPr id="5" name="Octagon 4"/>
          <p:cNvSpPr/>
          <p:nvPr/>
        </p:nvSpPr>
        <p:spPr>
          <a:xfrm>
            <a:off x="4037012" y="2833116"/>
            <a:ext cx="4114800" cy="3505200"/>
          </a:xfrm>
          <a:prstGeom prst="octagon">
            <a:avLst/>
          </a:prstGeom>
          <a:noFill/>
          <a:ln w="381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6" name="Octagon 5"/>
          <p:cNvSpPr/>
          <p:nvPr/>
        </p:nvSpPr>
        <p:spPr>
          <a:xfrm>
            <a:off x="5332412" y="4267200"/>
            <a:ext cx="1524000" cy="914400"/>
          </a:xfrm>
          <a:prstGeom prst="octagon">
            <a:avLst/>
          </a:prstGeom>
          <a:noFill/>
          <a:ln w="381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nvGrpSpPr>
          <p:cNvPr id="51" name="Group 50"/>
          <p:cNvGrpSpPr/>
          <p:nvPr/>
        </p:nvGrpSpPr>
        <p:grpSpPr>
          <a:xfrm>
            <a:off x="5865327" y="5205960"/>
            <a:ext cx="463070" cy="369332"/>
            <a:chOff x="7383942" y="1219200"/>
            <a:chExt cx="463070" cy="369332"/>
          </a:xfrm>
        </p:grpSpPr>
        <p:sp>
          <p:nvSpPr>
            <p:cNvPr id="52" name="TextBox 51"/>
            <p:cNvSpPr txBox="1"/>
            <p:nvPr/>
          </p:nvSpPr>
          <p:spPr>
            <a:xfrm>
              <a:off x="7383943" y="1219200"/>
              <a:ext cx="463069" cy="369332"/>
            </a:xfrm>
            <a:prstGeom prst="rect">
              <a:avLst/>
            </a:prstGeom>
            <a:noFill/>
            <a:ln>
              <a:solidFill>
                <a:schemeClr val="bg2"/>
              </a:solidFill>
            </a:ln>
          </p:spPr>
          <p:txBody>
            <a:bodyPr wrap="square" rtlCol="0" anchor="ctr" anchorCtr="1">
              <a:spAutoFit/>
            </a:bodyPr>
            <a:lstStyle/>
            <a:p>
              <a:r>
                <a:rPr lang="en-US" dirty="0"/>
                <a:t>P</a:t>
              </a:r>
              <a:endParaRPr lang="en-US" dirty="0" smtClean="0"/>
            </a:p>
          </p:txBody>
        </p:sp>
        <p:sp>
          <p:nvSpPr>
            <p:cNvPr id="53" name="Rectangle 52"/>
            <p:cNvSpPr/>
            <p:nvPr/>
          </p:nvSpPr>
          <p:spPr>
            <a:xfrm>
              <a:off x="7383942" y="1219200"/>
              <a:ext cx="463069" cy="369332"/>
            </a:xfrm>
            <a:prstGeom prst="rect">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sp>
        <p:nvSpPr>
          <p:cNvPr id="58" name="TextBox 57"/>
          <p:cNvSpPr txBox="1"/>
          <p:nvPr/>
        </p:nvSpPr>
        <p:spPr>
          <a:xfrm>
            <a:off x="5484813" y="2362200"/>
            <a:ext cx="463069" cy="369332"/>
          </a:xfrm>
          <a:prstGeom prst="rect">
            <a:avLst/>
          </a:prstGeom>
          <a:noFill/>
          <a:ln>
            <a:solidFill>
              <a:schemeClr val="bg2"/>
            </a:solidFill>
          </a:ln>
        </p:spPr>
        <p:txBody>
          <a:bodyPr wrap="square" rtlCol="0" anchor="ctr" anchorCtr="1">
            <a:spAutoFit/>
          </a:bodyPr>
          <a:lstStyle/>
          <a:p>
            <a:r>
              <a:rPr lang="en-US" dirty="0" smtClean="0"/>
              <a:t>B1</a:t>
            </a:r>
          </a:p>
        </p:txBody>
      </p:sp>
      <p:sp>
        <p:nvSpPr>
          <p:cNvPr id="59" name="Rectangle 58"/>
          <p:cNvSpPr/>
          <p:nvPr/>
        </p:nvSpPr>
        <p:spPr>
          <a:xfrm>
            <a:off x="5484812" y="2362200"/>
            <a:ext cx="463069" cy="369332"/>
          </a:xfrm>
          <a:prstGeom prst="rect">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61" name="TextBox 60"/>
          <p:cNvSpPr txBox="1"/>
          <p:nvPr/>
        </p:nvSpPr>
        <p:spPr>
          <a:xfrm>
            <a:off x="684212" y="2602468"/>
            <a:ext cx="463069" cy="369332"/>
          </a:xfrm>
          <a:prstGeom prst="rect">
            <a:avLst/>
          </a:prstGeom>
          <a:noFill/>
          <a:ln>
            <a:solidFill>
              <a:schemeClr val="tx1"/>
            </a:solidFill>
          </a:ln>
        </p:spPr>
        <p:txBody>
          <a:bodyPr wrap="square" rtlCol="0" anchor="ctr" anchorCtr="1">
            <a:spAutoFit/>
          </a:bodyPr>
          <a:lstStyle/>
          <a:p>
            <a:r>
              <a:rPr lang="en-US" dirty="0" smtClean="0"/>
              <a:t>B6</a:t>
            </a:r>
          </a:p>
        </p:txBody>
      </p:sp>
      <p:grpSp>
        <p:nvGrpSpPr>
          <p:cNvPr id="63" name="Group 62"/>
          <p:cNvGrpSpPr/>
          <p:nvPr/>
        </p:nvGrpSpPr>
        <p:grpSpPr>
          <a:xfrm>
            <a:off x="8165453" y="4629650"/>
            <a:ext cx="463070" cy="369332"/>
            <a:chOff x="7383942" y="1219200"/>
            <a:chExt cx="463070" cy="369332"/>
          </a:xfrm>
        </p:grpSpPr>
        <p:sp>
          <p:nvSpPr>
            <p:cNvPr id="64" name="TextBox 63"/>
            <p:cNvSpPr txBox="1"/>
            <p:nvPr/>
          </p:nvSpPr>
          <p:spPr>
            <a:xfrm>
              <a:off x="7383943" y="1219200"/>
              <a:ext cx="463069" cy="369332"/>
            </a:xfrm>
            <a:prstGeom prst="rect">
              <a:avLst/>
            </a:prstGeom>
            <a:noFill/>
            <a:ln>
              <a:solidFill>
                <a:schemeClr val="bg2"/>
              </a:solidFill>
            </a:ln>
          </p:spPr>
          <p:txBody>
            <a:bodyPr wrap="square" rtlCol="0" anchor="ctr" anchorCtr="1">
              <a:spAutoFit/>
            </a:bodyPr>
            <a:lstStyle/>
            <a:p>
              <a:r>
                <a:rPr lang="en-US" dirty="0" smtClean="0"/>
                <a:t>B5</a:t>
              </a:r>
            </a:p>
          </p:txBody>
        </p:sp>
        <p:sp>
          <p:nvSpPr>
            <p:cNvPr id="65" name="Rectangle 64"/>
            <p:cNvSpPr/>
            <p:nvPr/>
          </p:nvSpPr>
          <p:spPr>
            <a:xfrm>
              <a:off x="7383942" y="1219200"/>
              <a:ext cx="463069" cy="369332"/>
            </a:xfrm>
            <a:prstGeom prst="rect">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grpSp>
        <p:nvGrpSpPr>
          <p:cNvPr id="66" name="Group 65"/>
          <p:cNvGrpSpPr/>
          <p:nvPr/>
        </p:nvGrpSpPr>
        <p:grpSpPr>
          <a:xfrm>
            <a:off x="2055812" y="2133600"/>
            <a:ext cx="463070" cy="369332"/>
            <a:chOff x="7383942" y="1219200"/>
            <a:chExt cx="463070" cy="369332"/>
          </a:xfrm>
        </p:grpSpPr>
        <p:sp>
          <p:nvSpPr>
            <p:cNvPr id="67" name="TextBox 66"/>
            <p:cNvSpPr txBox="1"/>
            <p:nvPr/>
          </p:nvSpPr>
          <p:spPr>
            <a:xfrm>
              <a:off x="7383943" y="1219200"/>
              <a:ext cx="463069" cy="369332"/>
            </a:xfrm>
            <a:prstGeom prst="rect">
              <a:avLst/>
            </a:prstGeom>
            <a:noFill/>
            <a:ln>
              <a:solidFill>
                <a:schemeClr val="bg2"/>
              </a:solidFill>
            </a:ln>
          </p:spPr>
          <p:txBody>
            <a:bodyPr wrap="square" rtlCol="0" anchor="ctr" anchorCtr="1">
              <a:spAutoFit/>
            </a:bodyPr>
            <a:lstStyle/>
            <a:p>
              <a:r>
                <a:rPr lang="en-US" dirty="0" smtClean="0"/>
                <a:t>B3</a:t>
              </a:r>
            </a:p>
          </p:txBody>
        </p:sp>
        <p:sp>
          <p:nvSpPr>
            <p:cNvPr id="68" name="Rectangle 67"/>
            <p:cNvSpPr/>
            <p:nvPr/>
          </p:nvSpPr>
          <p:spPr>
            <a:xfrm>
              <a:off x="7383942" y="1219200"/>
              <a:ext cx="463069" cy="369332"/>
            </a:xfrm>
            <a:prstGeom prst="rect">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sp>
        <p:nvSpPr>
          <p:cNvPr id="70" name="TextBox 69"/>
          <p:cNvSpPr txBox="1"/>
          <p:nvPr/>
        </p:nvSpPr>
        <p:spPr>
          <a:xfrm>
            <a:off x="6317143" y="2362200"/>
            <a:ext cx="463069" cy="369332"/>
          </a:xfrm>
          <a:prstGeom prst="rect">
            <a:avLst/>
          </a:prstGeom>
          <a:noFill/>
          <a:ln>
            <a:noFill/>
          </a:ln>
        </p:spPr>
        <p:txBody>
          <a:bodyPr wrap="square" rtlCol="0" anchor="ctr" anchorCtr="1">
            <a:spAutoFit/>
          </a:bodyPr>
          <a:lstStyle/>
          <a:p>
            <a:r>
              <a:rPr lang="en-US" dirty="0" smtClean="0"/>
              <a:t>B4</a:t>
            </a:r>
          </a:p>
        </p:txBody>
      </p:sp>
      <p:sp>
        <p:nvSpPr>
          <p:cNvPr id="71" name="Rectangle 70"/>
          <p:cNvSpPr/>
          <p:nvPr/>
        </p:nvSpPr>
        <p:spPr>
          <a:xfrm>
            <a:off x="6317142" y="2394466"/>
            <a:ext cx="463069" cy="369332"/>
          </a:xfrm>
          <a:prstGeom prst="rect">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nvGrpSpPr>
          <p:cNvPr id="72" name="Group 71"/>
          <p:cNvGrpSpPr/>
          <p:nvPr/>
        </p:nvGrpSpPr>
        <p:grpSpPr>
          <a:xfrm>
            <a:off x="8140072" y="4082534"/>
            <a:ext cx="463070" cy="369332"/>
            <a:chOff x="7383942" y="1219200"/>
            <a:chExt cx="463070" cy="369332"/>
          </a:xfrm>
        </p:grpSpPr>
        <p:sp>
          <p:nvSpPr>
            <p:cNvPr id="73" name="TextBox 72"/>
            <p:cNvSpPr txBox="1"/>
            <p:nvPr/>
          </p:nvSpPr>
          <p:spPr>
            <a:xfrm>
              <a:off x="7383943" y="1219200"/>
              <a:ext cx="463069" cy="369332"/>
            </a:xfrm>
            <a:prstGeom prst="rect">
              <a:avLst/>
            </a:prstGeom>
            <a:noFill/>
            <a:ln>
              <a:solidFill>
                <a:schemeClr val="bg2"/>
              </a:solidFill>
            </a:ln>
          </p:spPr>
          <p:txBody>
            <a:bodyPr wrap="square" rtlCol="0" anchor="ctr" anchorCtr="1">
              <a:spAutoFit/>
            </a:bodyPr>
            <a:lstStyle/>
            <a:p>
              <a:r>
                <a:rPr lang="en-US" dirty="0" smtClean="0"/>
                <a:t>B2</a:t>
              </a:r>
            </a:p>
          </p:txBody>
        </p:sp>
        <p:sp>
          <p:nvSpPr>
            <p:cNvPr id="74" name="Rectangle 73"/>
            <p:cNvSpPr/>
            <p:nvPr/>
          </p:nvSpPr>
          <p:spPr>
            <a:xfrm>
              <a:off x="7383942" y="1219200"/>
              <a:ext cx="463069" cy="369332"/>
            </a:xfrm>
            <a:prstGeom prst="rect">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grpSp>
        <p:nvGrpSpPr>
          <p:cNvPr id="78" name="Group 77"/>
          <p:cNvGrpSpPr/>
          <p:nvPr/>
        </p:nvGrpSpPr>
        <p:grpSpPr>
          <a:xfrm>
            <a:off x="4799012" y="3124200"/>
            <a:ext cx="463070" cy="369332"/>
            <a:chOff x="7383942" y="1219200"/>
            <a:chExt cx="463070" cy="369332"/>
          </a:xfrm>
        </p:grpSpPr>
        <p:sp>
          <p:nvSpPr>
            <p:cNvPr id="79" name="TextBox 78"/>
            <p:cNvSpPr txBox="1"/>
            <p:nvPr/>
          </p:nvSpPr>
          <p:spPr>
            <a:xfrm>
              <a:off x="7383943" y="1219200"/>
              <a:ext cx="463069" cy="369332"/>
            </a:xfrm>
            <a:prstGeom prst="rect">
              <a:avLst/>
            </a:prstGeom>
            <a:noFill/>
            <a:ln>
              <a:solidFill>
                <a:schemeClr val="bg2"/>
              </a:solidFill>
            </a:ln>
          </p:spPr>
          <p:txBody>
            <a:bodyPr wrap="square" rtlCol="0" anchor="ctr" anchorCtr="1">
              <a:spAutoFit/>
            </a:bodyPr>
            <a:lstStyle/>
            <a:p>
              <a:endParaRPr lang="en-US" dirty="0" smtClean="0"/>
            </a:p>
          </p:txBody>
        </p:sp>
        <p:sp>
          <p:nvSpPr>
            <p:cNvPr id="80" name="Rectangle 79"/>
            <p:cNvSpPr/>
            <p:nvPr/>
          </p:nvSpPr>
          <p:spPr>
            <a:xfrm>
              <a:off x="7383942" y="1219200"/>
              <a:ext cx="463069" cy="369332"/>
            </a:xfrm>
            <a:prstGeom prst="rect">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grpSp>
        <p:nvGrpSpPr>
          <p:cNvPr id="81" name="Group 80"/>
          <p:cNvGrpSpPr/>
          <p:nvPr/>
        </p:nvGrpSpPr>
        <p:grpSpPr>
          <a:xfrm>
            <a:off x="6856412" y="3059668"/>
            <a:ext cx="463070" cy="369332"/>
            <a:chOff x="7383942" y="1219200"/>
            <a:chExt cx="463070" cy="369332"/>
          </a:xfrm>
        </p:grpSpPr>
        <p:sp>
          <p:nvSpPr>
            <p:cNvPr id="82" name="TextBox 81"/>
            <p:cNvSpPr txBox="1"/>
            <p:nvPr/>
          </p:nvSpPr>
          <p:spPr>
            <a:xfrm>
              <a:off x="7383943" y="1219200"/>
              <a:ext cx="463069" cy="369332"/>
            </a:xfrm>
            <a:prstGeom prst="rect">
              <a:avLst/>
            </a:prstGeom>
            <a:noFill/>
            <a:ln>
              <a:solidFill>
                <a:schemeClr val="bg2"/>
              </a:solidFill>
            </a:ln>
          </p:spPr>
          <p:txBody>
            <a:bodyPr wrap="square" rtlCol="0" anchor="ctr" anchorCtr="1">
              <a:spAutoFit/>
            </a:bodyPr>
            <a:lstStyle/>
            <a:p>
              <a:endParaRPr lang="en-US" dirty="0" smtClean="0"/>
            </a:p>
          </p:txBody>
        </p:sp>
        <p:sp>
          <p:nvSpPr>
            <p:cNvPr id="83" name="Rectangle 82"/>
            <p:cNvSpPr/>
            <p:nvPr/>
          </p:nvSpPr>
          <p:spPr>
            <a:xfrm>
              <a:off x="7383942" y="1219200"/>
              <a:ext cx="463069" cy="369332"/>
            </a:xfrm>
            <a:prstGeom prst="rect">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grpSp>
      <p:sp>
        <p:nvSpPr>
          <p:cNvPr id="84" name="Rectangle 83"/>
          <p:cNvSpPr/>
          <p:nvPr/>
        </p:nvSpPr>
        <p:spPr>
          <a:xfrm>
            <a:off x="1085753" y="3093696"/>
            <a:ext cx="1667597" cy="2392704"/>
          </a:xfrm>
          <a:prstGeom prst="rect">
            <a:avLst/>
          </a:prstGeom>
          <a:noFill/>
          <a:ln w="28575">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85" name="Rectangle 84"/>
          <p:cNvSpPr/>
          <p:nvPr/>
        </p:nvSpPr>
        <p:spPr>
          <a:xfrm>
            <a:off x="1222626" y="3244333"/>
            <a:ext cx="146778" cy="1512601"/>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86" name="Rectangle 85"/>
          <p:cNvSpPr/>
          <p:nvPr/>
        </p:nvSpPr>
        <p:spPr>
          <a:xfrm>
            <a:off x="1471686" y="3244334"/>
            <a:ext cx="158220" cy="1207532"/>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87" name="Rectangle 86"/>
          <p:cNvSpPr/>
          <p:nvPr/>
        </p:nvSpPr>
        <p:spPr>
          <a:xfrm>
            <a:off x="1721740" y="3244334"/>
            <a:ext cx="187541" cy="1022866"/>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88" name="Rectangle 87"/>
          <p:cNvSpPr/>
          <p:nvPr/>
        </p:nvSpPr>
        <p:spPr>
          <a:xfrm rot="19250401" flipH="1">
            <a:off x="1767394" y="4296897"/>
            <a:ext cx="159058" cy="898720"/>
          </a:xfrm>
          <a:prstGeom prst="rect">
            <a:avLst/>
          </a:prstGeom>
          <a:solidFill>
            <a:schemeClr val="accent6">
              <a:lumMod val="75000"/>
            </a:schemeClr>
          </a:solidFill>
          <a:scene3d>
            <a:camera prst="orthographicFront">
              <a:rot lat="240000" lon="240000" rev="0"/>
            </a:camera>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89" name="Rectangle 88"/>
          <p:cNvSpPr/>
          <p:nvPr/>
        </p:nvSpPr>
        <p:spPr>
          <a:xfrm rot="19250401" flipH="1">
            <a:off x="1483515" y="4597489"/>
            <a:ext cx="159058" cy="898720"/>
          </a:xfrm>
          <a:prstGeom prst="rect">
            <a:avLst/>
          </a:prstGeom>
          <a:solidFill>
            <a:schemeClr val="accent6">
              <a:lumMod val="75000"/>
            </a:schemeClr>
          </a:solidFill>
          <a:scene3d>
            <a:camera prst="orthographicFront">
              <a:rot lat="240000" lon="240000" rev="0"/>
            </a:camera>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90" name="Rectangle 89"/>
          <p:cNvSpPr/>
          <p:nvPr/>
        </p:nvSpPr>
        <p:spPr>
          <a:xfrm rot="19250401" flipH="1">
            <a:off x="2015448" y="4150973"/>
            <a:ext cx="159058" cy="898720"/>
          </a:xfrm>
          <a:prstGeom prst="rect">
            <a:avLst/>
          </a:prstGeom>
          <a:solidFill>
            <a:schemeClr val="accent6">
              <a:lumMod val="75000"/>
            </a:schemeClr>
          </a:solidFill>
          <a:scene3d>
            <a:camera prst="orthographicFront">
              <a:rot lat="240000" lon="240000" rev="0"/>
            </a:camera>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76" name="TextBox 75"/>
          <p:cNvSpPr txBox="1"/>
          <p:nvPr/>
        </p:nvSpPr>
        <p:spPr>
          <a:xfrm>
            <a:off x="2894012" y="2661565"/>
            <a:ext cx="575106" cy="369332"/>
          </a:xfrm>
          <a:prstGeom prst="rect">
            <a:avLst/>
          </a:prstGeom>
          <a:noFill/>
          <a:ln>
            <a:noFill/>
          </a:ln>
        </p:spPr>
        <p:txBody>
          <a:bodyPr wrap="square" rtlCol="0" anchor="ctr" anchorCtr="1">
            <a:spAutoFit/>
          </a:bodyPr>
          <a:lstStyle/>
          <a:p>
            <a:r>
              <a:rPr lang="en-US" dirty="0" smtClean="0"/>
              <a:t>C4</a:t>
            </a:r>
          </a:p>
        </p:txBody>
      </p:sp>
      <p:sp>
        <p:nvSpPr>
          <p:cNvPr id="91" name="Oval 90"/>
          <p:cNvSpPr/>
          <p:nvPr/>
        </p:nvSpPr>
        <p:spPr>
          <a:xfrm>
            <a:off x="2894012" y="2568263"/>
            <a:ext cx="533400" cy="555937"/>
          </a:xfrm>
          <a:prstGeom prst="ellipse">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94" name="TextBox 93"/>
          <p:cNvSpPr txBox="1"/>
          <p:nvPr/>
        </p:nvSpPr>
        <p:spPr>
          <a:xfrm>
            <a:off x="8075612" y="5351102"/>
            <a:ext cx="575106" cy="369332"/>
          </a:xfrm>
          <a:prstGeom prst="rect">
            <a:avLst/>
          </a:prstGeom>
          <a:noFill/>
          <a:ln>
            <a:noFill/>
          </a:ln>
        </p:spPr>
        <p:txBody>
          <a:bodyPr wrap="square" rtlCol="0" anchor="ctr" anchorCtr="1">
            <a:spAutoFit/>
          </a:bodyPr>
          <a:lstStyle/>
          <a:p>
            <a:r>
              <a:rPr lang="en-US" dirty="0" smtClean="0"/>
              <a:t>C5</a:t>
            </a:r>
          </a:p>
        </p:txBody>
      </p:sp>
      <p:sp>
        <p:nvSpPr>
          <p:cNvPr id="95" name="Oval 94"/>
          <p:cNvSpPr/>
          <p:nvPr/>
        </p:nvSpPr>
        <p:spPr>
          <a:xfrm>
            <a:off x="8075612" y="5257800"/>
            <a:ext cx="533400" cy="555937"/>
          </a:xfrm>
          <a:prstGeom prst="ellipse">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97" name="TextBox 96"/>
          <p:cNvSpPr txBox="1"/>
          <p:nvPr/>
        </p:nvSpPr>
        <p:spPr>
          <a:xfrm>
            <a:off x="7923212" y="3271165"/>
            <a:ext cx="575106" cy="369332"/>
          </a:xfrm>
          <a:prstGeom prst="rect">
            <a:avLst/>
          </a:prstGeom>
          <a:noFill/>
          <a:ln>
            <a:noFill/>
          </a:ln>
        </p:spPr>
        <p:txBody>
          <a:bodyPr wrap="square" rtlCol="0" anchor="ctr" anchorCtr="1">
            <a:spAutoFit/>
          </a:bodyPr>
          <a:lstStyle/>
          <a:p>
            <a:r>
              <a:rPr lang="en-US" dirty="0" smtClean="0"/>
              <a:t>C3</a:t>
            </a:r>
          </a:p>
        </p:txBody>
      </p:sp>
      <p:sp>
        <p:nvSpPr>
          <p:cNvPr id="98" name="Oval 97"/>
          <p:cNvSpPr/>
          <p:nvPr/>
        </p:nvSpPr>
        <p:spPr>
          <a:xfrm>
            <a:off x="7923212" y="3177863"/>
            <a:ext cx="533400" cy="555937"/>
          </a:xfrm>
          <a:prstGeom prst="ellipse">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00" name="TextBox 99"/>
          <p:cNvSpPr txBox="1"/>
          <p:nvPr/>
        </p:nvSpPr>
        <p:spPr>
          <a:xfrm>
            <a:off x="7313612" y="2684102"/>
            <a:ext cx="575106" cy="369332"/>
          </a:xfrm>
          <a:prstGeom prst="rect">
            <a:avLst/>
          </a:prstGeom>
          <a:noFill/>
          <a:ln>
            <a:noFill/>
          </a:ln>
        </p:spPr>
        <p:txBody>
          <a:bodyPr wrap="square" rtlCol="0" anchor="ctr" anchorCtr="1">
            <a:spAutoFit/>
          </a:bodyPr>
          <a:lstStyle/>
          <a:p>
            <a:r>
              <a:rPr lang="en-US" dirty="0" smtClean="0"/>
              <a:t>C2</a:t>
            </a:r>
          </a:p>
        </p:txBody>
      </p:sp>
      <p:sp>
        <p:nvSpPr>
          <p:cNvPr id="101" name="Oval 100"/>
          <p:cNvSpPr/>
          <p:nvPr/>
        </p:nvSpPr>
        <p:spPr>
          <a:xfrm>
            <a:off x="7313612" y="2590800"/>
            <a:ext cx="533400" cy="555937"/>
          </a:xfrm>
          <a:prstGeom prst="ellipse">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03" name="TextBox 102"/>
          <p:cNvSpPr txBox="1"/>
          <p:nvPr/>
        </p:nvSpPr>
        <p:spPr>
          <a:xfrm>
            <a:off x="4341812" y="2661565"/>
            <a:ext cx="575106" cy="369332"/>
          </a:xfrm>
          <a:prstGeom prst="rect">
            <a:avLst/>
          </a:prstGeom>
          <a:noFill/>
          <a:ln>
            <a:noFill/>
          </a:ln>
        </p:spPr>
        <p:txBody>
          <a:bodyPr wrap="square" rtlCol="0" anchor="ctr" anchorCtr="1">
            <a:spAutoFit/>
          </a:bodyPr>
          <a:lstStyle/>
          <a:p>
            <a:r>
              <a:rPr lang="en-US" dirty="0" smtClean="0"/>
              <a:t>C1</a:t>
            </a:r>
          </a:p>
        </p:txBody>
      </p:sp>
      <p:sp>
        <p:nvSpPr>
          <p:cNvPr id="104" name="Oval 103"/>
          <p:cNvSpPr/>
          <p:nvPr/>
        </p:nvSpPr>
        <p:spPr>
          <a:xfrm>
            <a:off x="4341812" y="2568263"/>
            <a:ext cx="533400" cy="555937"/>
          </a:xfrm>
          <a:prstGeom prst="ellipse">
            <a:avLst/>
          </a:prstGeom>
          <a:noFill/>
          <a:ln w="127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05" name="TextBox 104"/>
          <p:cNvSpPr txBox="1"/>
          <p:nvPr/>
        </p:nvSpPr>
        <p:spPr>
          <a:xfrm>
            <a:off x="6704012" y="3383577"/>
            <a:ext cx="724878" cy="307777"/>
          </a:xfrm>
          <a:prstGeom prst="rect">
            <a:avLst/>
          </a:prstGeom>
          <a:noFill/>
          <a:ln>
            <a:noFill/>
          </a:ln>
        </p:spPr>
        <p:txBody>
          <a:bodyPr wrap="none" rtlCol="0" anchor="ctr" anchorCtr="1">
            <a:spAutoFit/>
          </a:bodyPr>
          <a:lstStyle/>
          <a:p>
            <a:r>
              <a:rPr lang="en-US" sz="1400" dirty="0" smtClean="0"/>
              <a:t>Ambo</a:t>
            </a:r>
          </a:p>
        </p:txBody>
      </p:sp>
      <p:sp>
        <p:nvSpPr>
          <p:cNvPr id="108" name="TextBox 107"/>
          <p:cNvSpPr txBox="1"/>
          <p:nvPr/>
        </p:nvSpPr>
        <p:spPr>
          <a:xfrm>
            <a:off x="1141412" y="6157555"/>
            <a:ext cx="1371600" cy="523220"/>
          </a:xfrm>
          <a:prstGeom prst="rect">
            <a:avLst/>
          </a:prstGeom>
          <a:noFill/>
          <a:ln>
            <a:solidFill>
              <a:schemeClr val="tx1"/>
            </a:solidFill>
          </a:ln>
        </p:spPr>
        <p:txBody>
          <a:bodyPr wrap="square" rtlCol="0" anchor="ctr" anchorCtr="1">
            <a:spAutoFit/>
          </a:bodyPr>
          <a:lstStyle/>
          <a:p>
            <a:r>
              <a:rPr lang="en-US" sz="1400" dirty="0" smtClean="0"/>
              <a:t>Eucharistic</a:t>
            </a:r>
          </a:p>
          <a:p>
            <a:r>
              <a:rPr lang="en-US" sz="1400" dirty="0" smtClean="0"/>
              <a:t>Chapel</a:t>
            </a:r>
          </a:p>
        </p:txBody>
      </p:sp>
      <p:sp>
        <p:nvSpPr>
          <p:cNvPr id="110" name="TextBox 109"/>
          <p:cNvSpPr txBox="1"/>
          <p:nvPr/>
        </p:nvSpPr>
        <p:spPr>
          <a:xfrm>
            <a:off x="2665412" y="6368534"/>
            <a:ext cx="1641796" cy="369332"/>
          </a:xfrm>
          <a:prstGeom prst="rect">
            <a:avLst/>
          </a:prstGeom>
          <a:noFill/>
          <a:ln>
            <a:solidFill>
              <a:schemeClr val="tx1"/>
            </a:solidFill>
          </a:ln>
        </p:spPr>
        <p:txBody>
          <a:bodyPr wrap="none" rtlCol="0" anchor="ctr" anchorCtr="1">
            <a:spAutoFit/>
          </a:bodyPr>
          <a:lstStyle/>
          <a:p>
            <a:r>
              <a:rPr lang="en-US" sz="1400" dirty="0" smtClean="0"/>
              <a:t>Credence Tabl</a:t>
            </a:r>
            <a:r>
              <a:rPr lang="en-US" dirty="0" smtClean="0"/>
              <a:t>e</a:t>
            </a:r>
          </a:p>
        </p:txBody>
      </p:sp>
      <p:sp>
        <p:nvSpPr>
          <p:cNvPr id="111" name="TextBox 110"/>
          <p:cNvSpPr txBox="1"/>
          <p:nvPr/>
        </p:nvSpPr>
        <p:spPr>
          <a:xfrm>
            <a:off x="4570412" y="3429000"/>
            <a:ext cx="841897" cy="307777"/>
          </a:xfrm>
          <a:prstGeom prst="rect">
            <a:avLst/>
          </a:prstGeom>
          <a:noFill/>
          <a:ln>
            <a:noFill/>
          </a:ln>
        </p:spPr>
        <p:txBody>
          <a:bodyPr wrap="none" rtlCol="0" anchor="ctr" anchorCtr="1">
            <a:spAutoFit/>
          </a:bodyPr>
          <a:lstStyle/>
          <a:p>
            <a:r>
              <a:rPr lang="en-US" sz="1400" dirty="0" smtClean="0"/>
              <a:t>Lectern</a:t>
            </a:r>
          </a:p>
        </p:txBody>
      </p:sp>
      <p:sp>
        <p:nvSpPr>
          <p:cNvPr id="112" name="Rectangle 111"/>
          <p:cNvSpPr/>
          <p:nvPr/>
        </p:nvSpPr>
        <p:spPr>
          <a:xfrm>
            <a:off x="10707471" y="3016389"/>
            <a:ext cx="187541" cy="1403211"/>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13" name="Rectangle 112"/>
          <p:cNvSpPr/>
          <p:nvPr/>
        </p:nvSpPr>
        <p:spPr>
          <a:xfrm>
            <a:off x="10707471" y="4739676"/>
            <a:ext cx="187541" cy="1403211"/>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14" name="Rectangle 113"/>
          <p:cNvSpPr/>
          <p:nvPr/>
        </p:nvSpPr>
        <p:spPr>
          <a:xfrm>
            <a:off x="10304162" y="4739676"/>
            <a:ext cx="187541" cy="1403211"/>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15" name="Rectangle 114"/>
          <p:cNvSpPr/>
          <p:nvPr/>
        </p:nvSpPr>
        <p:spPr>
          <a:xfrm>
            <a:off x="9741216" y="4724400"/>
            <a:ext cx="187541" cy="1403211"/>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16" name="Rectangle 115"/>
          <p:cNvSpPr/>
          <p:nvPr/>
        </p:nvSpPr>
        <p:spPr>
          <a:xfrm>
            <a:off x="9744288" y="2984999"/>
            <a:ext cx="187541" cy="1403211"/>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17" name="Rectangle 116"/>
          <p:cNvSpPr/>
          <p:nvPr/>
        </p:nvSpPr>
        <p:spPr>
          <a:xfrm>
            <a:off x="10289389" y="2989748"/>
            <a:ext cx="187541" cy="1403211"/>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21" name="Rectangle 120"/>
          <p:cNvSpPr/>
          <p:nvPr/>
        </p:nvSpPr>
        <p:spPr>
          <a:xfrm rot="5400000">
            <a:off x="9675811" y="838199"/>
            <a:ext cx="228601" cy="2057400"/>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22" name="Rectangle 121"/>
          <p:cNvSpPr/>
          <p:nvPr/>
        </p:nvSpPr>
        <p:spPr>
          <a:xfrm rot="5400000">
            <a:off x="2346589" y="623955"/>
            <a:ext cx="212389" cy="2469679"/>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23" name="Rectangle 122"/>
          <p:cNvSpPr/>
          <p:nvPr/>
        </p:nvSpPr>
        <p:spPr>
          <a:xfrm rot="5400000">
            <a:off x="4914928" y="1058697"/>
            <a:ext cx="212390" cy="1600202"/>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24" name="Rectangle 123"/>
          <p:cNvSpPr/>
          <p:nvPr/>
        </p:nvSpPr>
        <p:spPr>
          <a:xfrm rot="5400000">
            <a:off x="7291644" y="1012568"/>
            <a:ext cx="196336" cy="1676400"/>
          </a:xfrm>
          <a:prstGeom prst="rect">
            <a:avLst/>
          </a:prstGeom>
          <a:solidFill>
            <a:schemeClr val="accent6">
              <a:lumMod val="75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25" name="TextBox 124"/>
          <p:cNvSpPr txBox="1"/>
          <p:nvPr/>
        </p:nvSpPr>
        <p:spPr>
          <a:xfrm>
            <a:off x="6088543" y="3821668"/>
            <a:ext cx="463069" cy="369332"/>
          </a:xfrm>
          <a:prstGeom prst="rect">
            <a:avLst/>
          </a:prstGeom>
          <a:noFill/>
          <a:ln>
            <a:solidFill>
              <a:schemeClr val="tx1"/>
            </a:solidFill>
          </a:ln>
        </p:spPr>
        <p:txBody>
          <a:bodyPr wrap="square" rtlCol="0" anchor="ctr" anchorCtr="1">
            <a:spAutoFit/>
          </a:bodyPr>
          <a:lstStyle/>
          <a:p>
            <a:r>
              <a:rPr lang="en-US" dirty="0" smtClean="0"/>
              <a:t>B7</a:t>
            </a:r>
          </a:p>
        </p:txBody>
      </p:sp>
    </p:spTree>
    <p:extLst>
      <p:ext uri="{BB962C8B-B14F-4D97-AF65-F5344CB8AC3E}">
        <p14:creationId xmlns:p14="http://schemas.microsoft.com/office/powerpoint/2010/main" val="2321284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ertical and Horizontal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Vertical and Horizontal design template" id="{937EFE6A-8CE5-4A5C-8AD7-E2948927A036}" vid="{D6F8E6E7-0932-4929-AF45-A0C96E4D3BC0}"/>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FA80C33-DBF0-414D-A0CF-0F4E51886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2820</Words>
  <Application>Microsoft Office PowerPoint</Application>
  <PresentationFormat>Custom</PresentationFormat>
  <Paragraphs>329</Paragraphs>
  <Slides>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굴림</vt:lpstr>
      <vt:lpstr>Arial</vt:lpstr>
      <vt:lpstr>Century Gothic</vt:lpstr>
      <vt:lpstr>Vertical and Horizontal design template</vt:lpstr>
      <vt:lpstr>St. Lucy  Eucharistic Minister Training</vt:lpstr>
      <vt:lpstr>Agenda</vt:lpstr>
      <vt:lpstr>The Liturgy of the Eucharist</vt:lpstr>
      <vt:lpstr>Expectations of the Eucharistic Minister</vt:lpstr>
      <vt:lpstr>The Role of the Eucharistic Minister in the Liturgy of the Eucharist</vt:lpstr>
      <vt:lpstr>Expectations of the Eucharistic Minister</vt:lpstr>
      <vt:lpstr>Expectations of the Eucharistic Minister</vt:lpstr>
      <vt:lpstr>Expectations of the Eucharistic Minister</vt:lpstr>
      <vt:lpstr>Eucharistic Minister Stations</vt:lpstr>
      <vt:lpstr>Practicum -  General Guidelines for All Ministers </vt:lpstr>
      <vt:lpstr>Practicum – Distribution of Communion</vt:lpstr>
      <vt:lpstr>Practicum – Distribution of Communion (cont.)</vt:lpstr>
      <vt:lpstr>Practicum – Distribution of Communion (cont.)</vt:lpstr>
      <vt:lpstr>Practicum – Distribution of Communion (cont.)</vt:lpstr>
      <vt:lpstr>Practicum – Distribution of Communion (cont.)</vt:lpstr>
      <vt:lpstr>Practicum – Distribution of Communion (cont.)</vt:lpstr>
      <vt:lpstr>Practicum – Distribution of Communion</vt:lpstr>
      <vt:lpstr>Practicum – Distribution of Communion</vt:lpstr>
      <vt:lpstr>Practicum – After Communion</vt:lpstr>
      <vt:lpstr>Practicum – After Communion</vt:lpstr>
      <vt:lpstr>Practicum – After Mass</vt:lpstr>
      <vt:lpstr>The Extraordinary Ministry of Holy Communion - Something To Think About</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2014-07-30T00:13:38Z</dcterms:created>
  <dcterms:modified xsi:type="dcterms:W3CDTF">2015-09-17T14:19:54Z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TC034606069991</vt:lpwstr>
  </property>
</Properties>
</file>